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20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inea.grenoble.local\direction-finances\6_Exercice_2015\5.5_Compte%20Administratif\6.5.3%20Communication%20financi&#232;re\Version%20de%20travail\Doc%200%20de%20pr&#233;sentation\Tableaux%20CA%202015%20doc%20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inea.grenoble.local\direction-finances\6_Exercice_2015\5.5_Compte%20Administratif\6.5.3%20Communication%20financi&#232;re\Version%20de%20travail\Doc%200%20de%20pr&#233;sentation\Tableaux%20CA%202015%20doc%20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Graphique%20dans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fr-FR" sz="3200" dirty="0"/>
              <a:t>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569881889763778"/>
          <c:y val="0.17379192184310294"/>
          <c:w val="0.43304702537182854"/>
          <c:h val="0.72174504228638092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5.5236918120208861E-3"/>
                  <c:y val="0.1167856349294522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 err="1"/>
                      <a:t>Dotations</a:t>
                    </a:r>
                    <a:r>
                      <a:rPr lang="en-US" sz="1400" b="1" dirty="0"/>
                      <a:t> </a:t>
                    </a:r>
                    <a:r>
                      <a:rPr lang="en-US" sz="1400" b="1" dirty="0" err="1"/>
                      <a:t>État</a:t>
                    </a:r>
                    <a:r>
                      <a:rPr lang="en-US" sz="1400" b="1" dirty="0"/>
                      <a:t> 
 43 493,8   
16%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Autres recettes
47 280,3
17%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'recettes de gestion'!$B$5:$B$9</c:f>
              <c:strCache>
                <c:ptCount val="5"/>
                <c:pt idx="0">
                  <c:v>Fiscalité</c:v>
                </c:pt>
                <c:pt idx="1">
                  <c:v>Compensations</c:v>
                </c:pt>
                <c:pt idx="2">
                  <c:v>Dotations Métro </c:v>
                </c:pt>
                <c:pt idx="3">
                  <c:v>Dotations État </c:v>
                </c:pt>
                <c:pt idx="4">
                  <c:v>Autres recettes
(Cf. détail "Autres recettes de gestion courantes")</c:v>
                </c:pt>
              </c:strCache>
            </c:strRef>
          </c:cat>
          <c:val>
            <c:numRef>
              <c:f>'recettes de gestion'!$E$5:$E$9</c:f>
              <c:numCache>
                <c:formatCode>_-* #,##0.0\ _€_-;\-* #,##0.0\ _€_-;_-* "-"??\ _€_-;_-@_-</c:formatCode>
                <c:ptCount val="5"/>
                <c:pt idx="0">
                  <c:v>130939.79399999999</c:v>
                </c:pt>
                <c:pt idx="1">
                  <c:v>5024.201</c:v>
                </c:pt>
                <c:pt idx="2">
                  <c:v>51962.135000000002</c:v>
                </c:pt>
                <c:pt idx="3">
                  <c:v>43493.796999999999</c:v>
                </c:pt>
                <c:pt idx="4">
                  <c:v>47290.32249000002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fr-FR" sz="3200"/>
              <a:t>2015</a:t>
            </a:r>
            <a:endParaRPr lang="fr-FR" sz="2400" b="0"/>
          </a:p>
        </c:rich>
      </c:tx>
      <c:layout>
        <c:manualLayout>
          <c:xMode val="edge"/>
          <c:yMode val="edge"/>
          <c:x val="0.4538296624907463"/>
          <c:y val="4.28032628021208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69881889763778"/>
          <c:y val="0.14601414406532515"/>
          <c:w val="0.44971369203849521"/>
          <c:h val="0.7495228200641586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-2.3806485748008196E-2"/>
                  <c:y val="0.11119272610194116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Dotations Métro 
 37 200,3   
15%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Autres recettes
 41 311,1   
16%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'recettes de gestion'!$B$5:$B$9</c:f>
              <c:strCache>
                <c:ptCount val="5"/>
                <c:pt idx="0">
                  <c:v>Fiscalité</c:v>
                </c:pt>
                <c:pt idx="1">
                  <c:v>Compensations</c:v>
                </c:pt>
                <c:pt idx="2">
                  <c:v>Dotations Métro </c:v>
                </c:pt>
                <c:pt idx="3">
                  <c:v>Dotations État </c:v>
                </c:pt>
                <c:pt idx="4">
                  <c:v>Autres recettes
(Cf. détail "Autres recettes de gestion courantes")</c:v>
                </c:pt>
              </c:strCache>
            </c:strRef>
          </c:cat>
          <c:val>
            <c:numRef>
              <c:f>'recettes de gestion'!$F$5:$F$9</c:f>
              <c:numCache>
                <c:formatCode>_-* #,##0.0\ _€_-;\-* #,##0.0\ _€_-;_-* "-"??\ _€_-;_-@_-</c:formatCode>
                <c:ptCount val="5"/>
                <c:pt idx="0">
                  <c:v>134895.56899999999</c:v>
                </c:pt>
                <c:pt idx="1">
                  <c:v>4850.826</c:v>
                </c:pt>
                <c:pt idx="2">
                  <c:v>37200.309000000001</c:v>
                </c:pt>
                <c:pt idx="3">
                  <c:v>37525.925000000003</c:v>
                </c:pt>
                <c:pt idx="4">
                  <c:v>41311.068679999997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fr-FR" sz="3200"/>
              <a:t>2015</a:t>
            </a:r>
            <a:endParaRPr lang="fr-FR" sz="2800" b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0115344524978373E-3"/>
                  <c:y val="-5.4677440211561193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Charges</a:t>
                    </a: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générales
47 748,3
21%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4459907223326709E-2"/>
                  <c:y val="-1.519468186134852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Frais de personnel
 128 661,6   
57%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delete val="1"/>
            </c:dLbl>
            <c:dLbl>
              <c:idx val="3"/>
              <c:layout>
                <c:manualLayout>
                  <c:x val="1.1575898937086144E-2"/>
                  <c:y val="0.1159153823720752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4761840657013243E-2"/>
                  <c:y val="0.1232023602315792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dLbl>
              <c:idx val="6"/>
              <c:layout>
                <c:manualLayout>
                  <c:x val="-1.9815179352580928E-2"/>
                  <c:y val="-0.220753943925593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'dépenses gestion'!$A$9:$A$14</c:f>
              <c:strCache>
                <c:ptCount val="6"/>
                <c:pt idx="0">
                  <c:v>Charges à caractère général</c:v>
                </c:pt>
                <c:pt idx="1">
                  <c:v>Frais de personnel</c:v>
                </c:pt>
                <c:pt idx="2">
                  <c:v>Atténuation de produits</c:v>
                </c:pt>
                <c:pt idx="3">
                  <c:v>Autres subventions</c:v>
                </c:pt>
                <c:pt idx="4">
                  <c:v>Subventions au CCAS</c:v>
                </c:pt>
                <c:pt idx="5">
                  <c:v>Frais de fonctionnement des groupes d'élus</c:v>
                </c:pt>
              </c:strCache>
            </c:strRef>
          </c:cat>
          <c:val>
            <c:numRef>
              <c:f>'dépenses gestion'!$C$9:$C$14</c:f>
              <c:numCache>
                <c:formatCode>_-* #,##0.0\ _€_-;\-* #,##0.0\ _€_-;_-* "-"??\ _€_-;_-@_-</c:formatCode>
                <c:ptCount val="6"/>
                <c:pt idx="0">
                  <c:v>47748.312170000005</c:v>
                </c:pt>
                <c:pt idx="1">
                  <c:v>128661.58143999999</c:v>
                </c:pt>
                <c:pt idx="2">
                  <c:v>1092.59274</c:v>
                </c:pt>
                <c:pt idx="3">
                  <c:v>24494.108799999995</c:v>
                </c:pt>
                <c:pt idx="4">
                  <c:v>25404.5</c:v>
                </c:pt>
                <c:pt idx="5">
                  <c:v>307.45803999999998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fr-FR" sz="3200" dirty="0"/>
              <a:t>2014</a:t>
            </a:r>
            <a:endParaRPr lang="fr-FR" sz="2800" b="0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2172633490396205E-2"/>
                  <c:y val="-2.1542050833389417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Charges</a:t>
                    </a: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générales
 51 172,6
21%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4459907223326709E-2"/>
                  <c:y val="-1.519468186134852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Frais de personnel
 137 251,4   
56%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delete val="1"/>
            </c:dLbl>
            <c:dLbl>
              <c:idx val="3"/>
              <c:layout>
                <c:manualLayout>
                  <c:x val="8.9251368429841393E-3"/>
                  <c:y val="0.1159153823720752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6.5857036260129509E-2"/>
                  <c:y val="0.1329097965318437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dLbl>
              <c:idx val="6"/>
              <c:layout>
                <c:manualLayout>
                  <c:x val="-1.9815179352580928E-2"/>
                  <c:y val="-0.220753943925593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'dépenses gestion'!$A$9:$A$14</c:f>
              <c:strCache>
                <c:ptCount val="6"/>
                <c:pt idx="0">
                  <c:v>Charges à caractère général</c:v>
                </c:pt>
                <c:pt idx="1">
                  <c:v>Frais de personnel</c:v>
                </c:pt>
                <c:pt idx="2">
                  <c:v>Atténuation de produits</c:v>
                </c:pt>
                <c:pt idx="3">
                  <c:v>Autres subventions</c:v>
                </c:pt>
                <c:pt idx="4">
                  <c:v>Subventions au CCAS</c:v>
                </c:pt>
                <c:pt idx="5">
                  <c:v>Frais de fonctionnement des groupes d'élus</c:v>
                </c:pt>
              </c:strCache>
            </c:strRef>
          </c:cat>
          <c:val>
            <c:numRef>
              <c:f>'dépenses gestion'!$B$9:$B$14</c:f>
              <c:numCache>
                <c:formatCode>_-* #,##0.0\ _€_-;\-* #,##0.0\ _€_-;_-* "-"??\ _€_-;_-@_-</c:formatCode>
                <c:ptCount val="6"/>
                <c:pt idx="0">
                  <c:v>51172.59015000004</c:v>
                </c:pt>
                <c:pt idx="1">
                  <c:v>137251.39077999999</c:v>
                </c:pt>
                <c:pt idx="2">
                  <c:v>1170.6509900000001</c:v>
                </c:pt>
                <c:pt idx="3">
                  <c:v>29522.142879999985</c:v>
                </c:pt>
                <c:pt idx="4">
                  <c:v>25398.5</c:v>
                </c:pt>
                <c:pt idx="5">
                  <c:v>350.54732999999999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FR" sz="1800" b="0" baseline="0" dirty="0" smtClean="0"/>
              <a:t>(</a:t>
            </a:r>
            <a:r>
              <a:rPr lang="fr-FR" sz="1800" b="0" baseline="0" dirty="0"/>
              <a:t>hors opérations financières, en M€)</a:t>
            </a:r>
            <a:endParaRPr lang="fr-FR" sz="2000" b="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PowerPoint]graph dépenses I'!$B$2</c:f>
              <c:strCache>
                <c:ptCount val="1"/>
                <c:pt idx="0">
                  <c:v>Opérations d'équipement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dans Microsoft PowerPoint]graph dépenses I'!$C$1:$D$1;'[Graphique dans Microsoft PowerPoint]graph dépenses I'!$F$1</c:f>
              <c:strCache>
                <c:ptCount val="3"/>
                <c:pt idx="0">
                  <c:v>CA 2013</c:v>
                </c:pt>
                <c:pt idx="1">
                  <c:v>CA 2014</c:v>
                </c:pt>
                <c:pt idx="2">
                  <c:v>CA 2015</c:v>
                </c:pt>
              </c:strCache>
            </c:strRef>
          </c:cat>
          <c:val>
            <c:numRef>
              <c:f>'[Graphique dans Microsoft PowerPoint]graph dépenses I'!$C$2:$D$2;'[Graphique dans Microsoft PowerPoint]graph dépenses I'!$F$2</c:f>
              <c:numCache>
                <c:formatCode>#,##0.00</c:formatCode>
                <c:ptCount val="3"/>
                <c:pt idx="0">
                  <c:v>44.766688479999999</c:v>
                </c:pt>
                <c:pt idx="1">
                  <c:v>42.071808239999996</c:v>
                </c:pt>
                <c:pt idx="2">
                  <c:v>33.006048589999999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PowerPoint]graph dépenses I'!$B$3</c:f>
              <c:strCache>
                <c:ptCount val="1"/>
                <c:pt idx="0">
                  <c:v>Subventions d'équipement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dans Microsoft PowerPoint]graph dépenses I'!$C$1:$D$1;'[Graphique dans Microsoft PowerPoint]graph dépenses I'!$F$1</c:f>
              <c:strCache>
                <c:ptCount val="3"/>
                <c:pt idx="0">
                  <c:v>CA 2013</c:v>
                </c:pt>
                <c:pt idx="1">
                  <c:v>CA 2014</c:v>
                </c:pt>
                <c:pt idx="2">
                  <c:v>CA 2015</c:v>
                </c:pt>
              </c:strCache>
            </c:strRef>
          </c:cat>
          <c:val>
            <c:numRef>
              <c:f>'[Graphique dans Microsoft PowerPoint]graph dépenses I'!$C$3:$D$3;'[Graphique dans Microsoft PowerPoint]graph dépenses I'!$F$3</c:f>
              <c:numCache>
                <c:formatCode>#,##0.00</c:formatCode>
                <c:ptCount val="3"/>
                <c:pt idx="0">
                  <c:v>7.1291663600000001</c:v>
                </c:pt>
                <c:pt idx="1">
                  <c:v>7.2398820199999987</c:v>
                </c:pt>
                <c:pt idx="2">
                  <c:v>4.8948321100000003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PowerPoint]graph dépenses I'!$B$4</c:f>
              <c:strCache>
                <c:ptCount val="1"/>
                <c:pt idx="0">
                  <c:v>Avances dont versées aux SEM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dans Microsoft PowerPoint]graph dépenses I'!$C$1:$D$1;'[Graphique dans Microsoft PowerPoint]graph dépenses I'!$F$1</c:f>
              <c:strCache>
                <c:ptCount val="3"/>
                <c:pt idx="0">
                  <c:v>CA 2013</c:v>
                </c:pt>
                <c:pt idx="1">
                  <c:v>CA 2014</c:v>
                </c:pt>
                <c:pt idx="2">
                  <c:v>CA 2015</c:v>
                </c:pt>
              </c:strCache>
            </c:strRef>
          </c:cat>
          <c:val>
            <c:numRef>
              <c:f>'[Graphique dans Microsoft PowerPoint]graph dépenses I'!$C$4:$D$4;'[Graphique dans Microsoft PowerPoint]graph dépenses I'!$F$4</c:f>
              <c:numCache>
                <c:formatCode>#,##0.00</c:formatCode>
                <c:ptCount val="3"/>
                <c:pt idx="0">
                  <c:v>6.8828076300000003</c:v>
                </c:pt>
                <c:pt idx="1">
                  <c:v>5.673</c:v>
                </c:pt>
                <c:pt idx="2">
                  <c:v>5.6263819999999996</c:v>
                </c:pt>
              </c:numCache>
            </c:numRef>
          </c:val>
        </c:ser>
        <c:ser>
          <c:idx val="3"/>
          <c:order val="3"/>
          <c:tx>
            <c:strRef>
              <c:f>'[Graphique dans Microsoft PowerPoint]graph dépenses I'!$B$5</c:f>
              <c:strCache>
                <c:ptCount val="1"/>
                <c:pt idx="0">
                  <c:v>Divers : TIR + TAm (hors TLE)</c:v>
                </c:pt>
              </c:strCache>
            </c:strRef>
          </c:tx>
          <c:invertIfNegative val="0"/>
          <c:dLbls>
            <c:delete val="1"/>
          </c:dLbls>
          <c:cat>
            <c:strRef>
              <c:f>'[Graphique dans Microsoft PowerPoint]graph dépenses I'!$C$1:$D$1;'[Graphique dans Microsoft PowerPoint]graph dépenses I'!$F$1</c:f>
              <c:strCache>
                <c:ptCount val="3"/>
                <c:pt idx="0">
                  <c:v>CA 2013</c:v>
                </c:pt>
                <c:pt idx="1">
                  <c:v>CA 2014</c:v>
                </c:pt>
                <c:pt idx="2">
                  <c:v>CA 2015</c:v>
                </c:pt>
              </c:strCache>
            </c:strRef>
          </c:cat>
          <c:val>
            <c:numRef>
              <c:f>'[Graphique dans Microsoft PowerPoint]graph dépenses I'!$C$5:$D$5;'[Graphique dans Microsoft PowerPoint]graph dépenses I'!$F$5</c:f>
              <c:numCache>
                <c:formatCode>#,##0.00</c:formatCode>
                <c:ptCount val="3"/>
                <c:pt idx="0">
                  <c:v>1.4959925700000001</c:v>
                </c:pt>
                <c:pt idx="1">
                  <c:v>1.52539359</c:v>
                </c:pt>
                <c:pt idx="2">
                  <c:v>0.64276295999999988</c:v>
                </c:pt>
              </c:numCache>
            </c:numRef>
          </c:val>
        </c:ser>
        <c:ser>
          <c:idx val="4"/>
          <c:order val="4"/>
          <c:tx>
            <c:strRef>
              <c:f>'[Graphique dans Microsoft PowerPoint]graph dépenses I'!$B$6</c:f>
              <c:strCache>
                <c:ptCount val="1"/>
                <c:pt idx="0">
                  <c:v>Subventions d'investissement</c:v>
                </c:pt>
              </c:strCache>
            </c:strRef>
          </c:tx>
          <c:invertIfNegative val="0"/>
          <c:dLbls>
            <c:delete val="1"/>
          </c:dLbls>
          <c:cat>
            <c:strRef>
              <c:f>'[Graphique dans Microsoft PowerPoint]graph dépenses I'!$C$1:$D$1;'[Graphique dans Microsoft PowerPoint]graph dépenses I'!$F$1</c:f>
              <c:strCache>
                <c:ptCount val="3"/>
                <c:pt idx="0">
                  <c:v>CA 2013</c:v>
                </c:pt>
                <c:pt idx="1">
                  <c:v>CA 2014</c:v>
                </c:pt>
                <c:pt idx="2">
                  <c:v>CA 2015</c:v>
                </c:pt>
              </c:strCache>
            </c:strRef>
          </c:cat>
          <c:val>
            <c:numRef>
              <c:f>'[Graphique dans Microsoft PowerPoint]graph dépenses I'!$C$6:$D$6;'[Graphique dans Microsoft PowerPoint]graph dépenses I'!$F$6</c:f>
              <c:numCache>
                <c:formatCode>#,##0.00</c:formatCode>
                <c:ptCount val="3"/>
                <c:pt idx="0">
                  <c:v>0</c:v>
                </c:pt>
                <c:pt idx="1">
                  <c:v>0.33809818000000003</c:v>
                </c:pt>
                <c:pt idx="2">
                  <c:v>4.188948E-2</c:v>
                </c:pt>
              </c:numCache>
            </c:numRef>
          </c:val>
        </c:ser>
        <c:ser>
          <c:idx val="5"/>
          <c:order val="5"/>
          <c:tx>
            <c:strRef>
              <c:f>'[Graphique dans Microsoft PowerPoint]graph dépenses I'!$B$7</c:f>
              <c:strCache>
                <c:ptCount val="1"/>
                <c:pt idx="0">
                  <c:v>Opérations pour comptes de tiers</c:v>
                </c:pt>
              </c:strCache>
            </c:strRef>
          </c:tx>
          <c:invertIfNegative val="0"/>
          <c:dLbls>
            <c:delete val="1"/>
          </c:dLbls>
          <c:cat>
            <c:strRef>
              <c:f>'[Graphique dans Microsoft PowerPoint]graph dépenses I'!$C$1:$D$1;'[Graphique dans Microsoft PowerPoint]graph dépenses I'!$F$1</c:f>
              <c:strCache>
                <c:ptCount val="3"/>
                <c:pt idx="0">
                  <c:v>CA 2013</c:v>
                </c:pt>
                <c:pt idx="1">
                  <c:v>CA 2014</c:v>
                </c:pt>
                <c:pt idx="2">
                  <c:v>CA 2015</c:v>
                </c:pt>
              </c:strCache>
            </c:strRef>
          </c:cat>
          <c:val>
            <c:numRef>
              <c:f>'[Graphique dans Microsoft PowerPoint]graph dépenses I'!$C$7:$D$7;'[Graphique dans Microsoft PowerPoint]graph dépenses I'!$F$7</c:f>
              <c:numCache>
                <c:formatCode>#,##0.00</c:formatCode>
                <c:ptCount val="3"/>
                <c:pt idx="0">
                  <c:v>3.2311100000000002E-2</c:v>
                </c:pt>
                <c:pt idx="1">
                  <c:v>0.12164657999999999</c:v>
                </c:pt>
                <c:pt idx="2">
                  <c:v>0.17615929</c:v>
                </c:pt>
              </c:numCache>
            </c:numRef>
          </c:val>
        </c:ser>
        <c:ser>
          <c:idx val="6"/>
          <c:order val="6"/>
          <c:tx>
            <c:strRef>
              <c:f>'[Graphique dans Microsoft PowerPoint]graph dépenses I'!$B$8</c:f>
              <c:strCache>
                <c:ptCount val="1"/>
                <c:pt idx="0">
                  <c:v>Transféré à la Métro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dans Microsoft PowerPoint]graph dépenses I'!$C$1:$D$1;'[Graphique dans Microsoft PowerPoint]graph dépenses I'!$F$1</c:f>
              <c:strCache>
                <c:ptCount val="3"/>
                <c:pt idx="0">
                  <c:v>CA 2013</c:v>
                </c:pt>
                <c:pt idx="1">
                  <c:v>CA 2014</c:v>
                </c:pt>
                <c:pt idx="2">
                  <c:v>CA 2015</c:v>
                </c:pt>
              </c:strCache>
            </c:strRef>
          </c:cat>
          <c:val>
            <c:numRef>
              <c:f>'[Graphique dans Microsoft PowerPoint]graph dépenses I'!$C$8:$D$8;'[Graphique dans Microsoft PowerPoint]graph dépenses I'!$F$8</c:f>
              <c:numCache>
                <c:formatCode>General</c:formatCode>
                <c:ptCount val="3"/>
                <c:pt idx="2" formatCode="#,##0.00">
                  <c:v>10.53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1920640"/>
        <c:axId val="131922176"/>
      </c:barChart>
      <c:catAx>
        <c:axId val="131920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31922176"/>
        <c:crosses val="autoZero"/>
        <c:auto val="1"/>
        <c:lblAlgn val="ctr"/>
        <c:lblOffset val="100"/>
        <c:noMultiLvlLbl val="0"/>
      </c:catAx>
      <c:valAx>
        <c:axId val="1319221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192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8835261980378"/>
          <c:y val="0.13572351254119258"/>
          <c:w val="0.30091144078724852"/>
          <c:h val="0.77482784529965598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dirty="0" smtClean="0">
                <a:solidFill>
                  <a:sysClr val="windowText" lastClr="000000"/>
                </a:solidFill>
              </a:rPr>
              <a:t>( </a:t>
            </a:r>
            <a:r>
              <a:rPr lang="en-US" dirty="0">
                <a:solidFill>
                  <a:sysClr val="windowText" lastClr="000000"/>
                </a:solidFill>
              </a:rPr>
              <a:t>en</a:t>
            </a:r>
            <a:r>
              <a:rPr lang="en-US" baseline="0" dirty="0">
                <a:solidFill>
                  <a:sysClr val="windowText" lastClr="000000"/>
                </a:solidFill>
              </a:rPr>
              <a:t> M</a:t>
            </a:r>
            <a:r>
              <a:rPr lang="en-US" dirty="0">
                <a:solidFill>
                  <a:sysClr val="windowText" lastClr="000000"/>
                </a:solidFill>
              </a:rPr>
              <a:t>€)</a:t>
            </a:r>
          </a:p>
        </c:rich>
      </c:tx>
      <c:layout>
        <c:manualLayout>
          <c:xMode val="edge"/>
          <c:yMode val="edge"/>
          <c:x val="0.44975294296960577"/>
          <c:y val="8.37716069377779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489650641059429E-2"/>
          <c:y val="0.18168149335315387"/>
          <c:w val="0.83675889911351442"/>
          <c:h val="0.625065539373949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'Encours dette'!$A$4</c:f>
              <c:strCache>
                <c:ptCount val="1"/>
                <c:pt idx="0">
                  <c:v>Budget principal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'Encours dette'!$B$3:$J$3</c:f>
              <c:strCache>
                <c:ptCount val="9"/>
                <c:pt idx="0">
                  <c:v>CA 2007</c:v>
                </c:pt>
                <c:pt idx="1">
                  <c:v>CA 2008</c:v>
                </c:pt>
                <c:pt idx="2">
                  <c:v>CA 2009</c:v>
                </c:pt>
                <c:pt idx="3">
                  <c:v>CA 2010</c:v>
                </c:pt>
                <c:pt idx="4">
                  <c:v>CA 2011</c:v>
                </c:pt>
                <c:pt idx="5">
                  <c:v>CA 2012</c:v>
                </c:pt>
                <c:pt idx="6">
                  <c:v>CA 2013</c:v>
                </c:pt>
                <c:pt idx="7">
                  <c:v>CA 2014</c:v>
                </c:pt>
                <c:pt idx="8">
                  <c:v>CA 2015</c:v>
                </c:pt>
              </c:strCache>
            </c:strRef>
          </c:cat>
          <c:val>
            <c:numRef>
              <c:f>'Encours dette'!$B$4:$J$4</c:f>
              <c:numCache>
                <c:formatCode>_-* #,##0.0\ _€_-;\-* #,##0.0\ _€_-;_-* "-"??\ _€_-;_-@_-</c:formatCode>
                <c:ptCount val="9"/>
                <c:pt idx="0">
                  <c:v>272.71899564</c:v>
                </c:pt>
                <c:pt idx="1">
                  <c:v>274.04366440000001</c:v>
                </c:pt>
                <c:pt idx="2">
                  <c:v>274.10195816999999</c:v>
                </c:pt>
                <c:pt idx="3">
                  <c:v>272.57447567000003</c:v>
                </c:pt>
                <c:pt idx="4">
                  <c:v>269.10931139000002</c:v>
                </c:pt>
                <c:pt idx="5">
                  <c:v>267.00524826999998</c:v>
                </c:pt>
                <c:pt idx="6">
                  <c:v>267.37296019000001</c:v>
                </c:pt>
                <c:pt idx="7">
                  <c:v>266.98615239999998</c:v>
                </c:pt>
                <c:pt idx="8">
                  <c:v>252.37006312999998</c:v>
                </c:pt>
              </c:numCache>
            </c:numRef>
          </c:val>
        </c:ser>
        <c:ser>
          <c:idx val="2"/>
          <c:order val="1"/>
          <c:tx>
            <c:strRef>
              <c:f>'Encours dette'!$A$5</c:f>
              <c:strCache>
                <c:ptCount val="1"/>
                <c:pt idx="0">
                  <c:v>Encours dette récupérable voirie (BP)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'Encours dette'!$B$3:$J$3</c:f>
              <c:strCache>
                <c:ptCount val="9"/>
                <c:pt idx="0">
                  <c:v>CA 2007</c:v>
                </c:pt>
                <c:pt idx="1">
                  <c:v>CA 2008</c:v>
                </c:pt>
                <c:pt idx="2">
                  <c:v>CA 2009</c:v>
                </c:pt>
                <c:pt idx="3">
                  <c:v>CA 2010</c:v>
                </c:pt>
                <c:pt idx="4">
                  <c:v>CA 2011</c:v>
                </c:pt>
                <c:pt idx="5">
                  <c:v>CA 2012</c:v>
                </c:pt>
                <c:pt idx="6">
                  <c:v>CA 2013</c:v>
                </c:pt>
                <c:pt idx="7">
                  <c:v>CA 2014</c:v>
                </c:pt>
                <c:pt idx="8">
                  <c:v>CA 2015</c:v>
                </c:pt>
              </c:strCache>
            </c:strRef>
          </c:cat>
          <c:val>
            <c:numRef>
              <c:f>'Encours dette'!$B$5:$J$5</c:f>
              <c:numCache>
                <c:formatCode>General</c:formatCode>
                <c:ptCount val="9"/>
                <c:pt idx="8" formatCode="_-* #,##0.0\ _€_-;\-* #,##0.0\ _€_-;_-* &quot;-&quot;??\ _€_-;_-@_-">
                  <c:v>22.107313999999999</c:v>
                </c:pt>
              </c:numCache>
            </c:numRef>
          </c:val>
        </c:ser>
        <c:ser>
          <c:idx val="1"/>
          <c:order val="2"/>
          <c:tx>
            <c:strRef>
              <c:f>'Encours dette'!$A$21</c:f>
              <c:strCache>
                <c:ptCount val="1"/>
                <c:pt idx="0">
                  <c:v>Total budgets annexes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5"/>
              <c:layout>
                <c:manualLayout>
                  <c:x val="5.6893320097050146E-3"/>
                  <c:y val="-8.4397644486109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446660048524032E-3"/>
                  <c:y val="-3.375905779444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'Encours dette'!$B$3:$J$3</c:f>
              <c:strCache>
                <c:ptCount val="9"/>
                <c:pt idx="0">
                  <c:v>CA 2007</c:v>
                </c:pt>
                <c:pt idx="1">
                  <c:v>CA 2008</c:v>
                </c:pt>
                <c:pt idx="2">
                  <c:v>CA 2009</c:v>
                </c:pt>
                <c:pt idx="3">
                  <c:v>CA 2010</c:v>
                </c:pt>
                <c:pt idx="4">
                  <c:v>CA 2011</c:v>
                </c:pt>
                <c:pt idx="5">
                  <c:v>CA 2012</c:v>
                </c:pt>
                <c:pt idx="6">
                  <c:v>CA 2013</c:v>
                </c:pt>
                <c:pt idx="7">
                  <c:v>CA 2014</c:v>
                </c:pt>
                <c:pt idx="8">
                  <c:v>CA 2015</c:v>
                </c:pt>
              </c:strCache>
            </c:strRef>
          </c:cat>
          <c:val>
            <c:numRef>
              <c:f>'Encours dette'!$B$21:$J$21</c:f>
              <c:numCache>
                <c:formatCode>_-* #,##0.0\ _€_-;\-* #,##0.0\ _€_-;_-* "-"??\ _€_-;_-@_-</c:formatCode>
                <c:ptCount val="9"/>
                <c:pt idx="0">
                  <c:v>99.43</c:v>
                </c:pt>
                <c:pt idx="1">
                  <c:v>98.3</c:v>
                </c:pt>
                <c:pt idx="2">
                  <c:v>105.87</c:v>
                </c:pt>
                <c:pt idx="3">
                  <c:v>104.88</c:v>
                </c:pt>
                <c:pt idx="4">
                  <c:v>99.85</c:v>
                </c:pt>
                <c:pt idx="5">
                  <c:v>108.88</c:v>
                </c:pt>
                <c:pt idx="6">
                  <c:v>106.22</c:v>
                </c:pt>
                <c:pt idx="7">
                  <c:v>113.38056971</c:v>
                </c:pt>
                <c:pt idx="8">
                  <c:v>42.029694419999991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056576"/>
        <c:axId val="132058112"/>
      </c:barChart>
      <c:catAx>
        <c:axId val="13205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2058112"/>
        <c:crosses val="autoZero"/>
        <c:auto val="1"/>
        <c:lblAlgn val="ctr"/>
        <c:lblOffset val="100"/>
        <c:noMultiLvlLbl val="0"/>
      </c:catAx>
      <c:valAx>
        <c:axId val="13205811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2056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F37EB-B2FD-4A3C-BAEB-6B921867398B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BB87199-6909-4913-812F-F0E4E6A6CF50}">
      <dgm:prSet phldrT="[Texte]"/>
      <dgm:spPr/>
      <dgm:t>
        <a:bodyPr/>
        <a:lstStyle/>
        <a:p>
          <a:r>
            <a:rPr lang="fr-FR" dirty="0" smtClean="0"/>
            <a:t>- 6,2 M€</a:t>
          </a:r>
          <a:endParaRPr lang="fr-FR" dirty="0"/>
        </a:p>
      </dgm:t>
    </dgm:pt>
    <dgm:pt modelId="{57528071-9D95-4363-81E8-22CF1A400551}" type="parTrans" cxnId="{D098BBD7-222F-4F3E-84FE-67FFC6CCDB6C}">
      <dgm:prSet/>
      <dgm:spPr/>
      <dgm:t>
        <a:bodyPr/>
        <a:lstStyle/>
        <a:p>
          <a:endParaRPr lang="fr-FR"/>
        </a:p>
      </dgm:t>
    </dgm:pt>
    <dgm:pt modelId="{096DC4B2-2BE7-41B4-98EF-7B735514C3FA}" type="sibTrans" cxnId="{D098BBD7-222F-4F3E-84FE-67FFC6CCDB6C}">
      <dgm:prSet/>
      <dgm:spPr/>
      <dgm:t>
        <a:bodyPr/>
        <a:lstStyle/>
        <a:p>
          <a:endParaRPr lang="fr-FR"/>
        </a:p>
      </dgm:t>
    </dgm:pt>
    <dgm:pt modelId="{8EBD1E0B-A502-4936-8DFE-72B61C350F39}">
      <dgm:prSet phldrT="[Texte]"/>
      <dgm:spPr/>
      <dgm:t>
        <a:bodyPr/>
        <a:lstStyle/>
        <a:p>
          <a:r>
            <a:rPr lang="fr-FR" dirty="0" smtClean="0"/>
            <a:t>-6,5 M€</a:t>
          </a:r>
          <a:endParaRPr lang="fr-FR" dirty="0"/>
        </a:p>
      </dgm:t>
    </dgm:pt>
    <dgm:pt modelId="{81495622-D141-428C-BB89-A5BD3FFCC3FD}" type="parTrans" cxnId="{B340C006-66B3-4E29-AC30-24A5D0965CA3}">
      <dgm:prSet/>
      <dgm:spPr/>
      <dgm:t>
        <a:bodyPr/>
        <a:lstStyle/>
        <a:p>
          <a:endParaRPr lang="fr-FR"/>
        </a:p>
      </dgm:t>
    </dgm:pt>
    <dgm:pt modelId="{1A35A55C-0D24-4431-AE25-DD0AF601C1C7}" type="sibTrans" cxnId="{B340C006-66B3-4E29-AC30-24A5D0965CA3}">
      <dgm:prSet/>
      <dgm:spPr/>
      <dgm:t>
        <a:bodyPr/>
        <a:lstStyle/>
        <a:p>
          <a:endParaRPr lang="fr-FR"/>
        </a:p>
      </dgm:t>
    </dgm:pt>
    <dgm:pt modelId="{1EEE93D2-AEBD-47CD-8834-DFD3E29BE6F4}" type="pres">
      <dgm:prSet presAssocID="{E90F37EB-B2FD-4A3C-BAEB-6B92186739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F6FF7A-4D94-4820-80BB-8A3403E3BE64}" type="pres">
      <dgm:prSet presAssocID="{E90F37EB-B2FD-4A3C-BAEB-6B921867398B}" presName="divider" presStyleLbl="fgShp" presStyleIdx="0" presStyleCnt="1"/>
      <dgm:spPr/>
    </dgm:pt>
    <dgm:pt modelId="{64E093F0-12CC-49A8-BE41-CA78DE912C93}" type="pres">
      <dgm:prSet presAssocID="{DBB87199-6909-4913-812F-F0E4E6A6CF50}" presName="downArrow" presStyleLbl="node1" presStyleIdx="0" presStyleCnt="2"/>
      <dgm:spPr/>
    </dgm:pt>
    <dgm:pt modelId="{CC29728F-FC9F-4FE9-BBF8-3E0AF4FA3661}" type="pres">
      <dgm:prSet presAssocID="{DBB87199-6909-4913-812F-F0E4E6A6CF5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2E195-596F-4E7A-9D74-553BC1373B31}" type="pres">
      <dgm:prSet presAssocID="{8EBD1E0B-A502-4936-8DFE-72B61C350F39}" presName="upArrow" presStyleLbl="node1" presStyleIdx="1" presStyleCnt="2"/>
      <dgm:spPr/>
    </dgm:pt>
    <dgm:pt modelId="{3350B493-3953-403F-B25A-0A932E7DFBBB}" type="pres">
      <dgm:prSet presAssocID="{8EBD1E0B-A502-4936-8DFE-72B61C350F3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B749FBC-5160-4FC9-8CD9-5AE375C86148}" type="presOf" srcId="{DBB87199-6909-4913-812F-F0E4E6A6CF50}" destId="{CC29728F-FC9F-4FE9-BBF8-3E0AF4FA3661}" srcOrd="0" destOrd="0" presId="urn:microsoft.com/office/officeart/2005/8/layout/arrow3"/>
    <dgm:cxn modelId="{F4B9881B-AB3D-4170-AB52-2B062E3C0225}" type="presOf" srcId="{8EBD1E0B-A502-4936-8DFE-72B61C350F39}" destId="{3350B493-3953-403F-B25A-0A932E7DFBBB}" srcOrd="0" destOrd="0" presId="urn:microsoft.com/office/officeart/2005/8/layout/arrow3"/>
    <dgm:cxn modelId="{B340C006-66B3-4E29-AC30-24A5D0965CA3}" srcId="{E90F37EB-B2FD-4A3C-BAEB-6B921867398B}" destId="{8EBD1E0B-A502-4936-8DFE-72B61C350F39}" srcOrd="1" destOrd="0" parTransId="{81495622-D141-428C-BB89-A5BD3FFCC3FD}" sibTransId="{1A35A55C-0D24-4431-AE25-DD0AF601C1C7}"/>
    <dgm:cxn modelId="{D098BBD7-222F-4F3E-84FE-67FFC6CCDB6C}" srcId="{E90F37EB-B2FD-4A3C-BAEB-6B921867398B}" destId="{DBB87199-6909-4913-812F-F0E4E6A6CF50}" srcOrd="0" destOrd="0" parTransId="{57528071-9D95-4363-81E8-22CF1A400551}" sibTransId="{096DC4B2-2BE7-41B4-98EF-7B735514C3FA}"/>
    <dgm:cxn modelId="{18E6085C-B869-497D-8C53-816765D749F7}" type="presOf" srcId="{E90F37EB-B2FD-4A3C-BAEB-6B921867398B}" destId="{1EEE93D2-AEBD-47CD-8834-DFD3E29BE6F4}" srcOrd="0" destOrd="0" presId="urn:microsoft.com/office/officeart/2005/8/layout/arrow3"/>
    <dgm:cxn modelId="{A366BC7D-34A4-4A3C-9ABD-DB483D48FFFB}" type="presParOf" srcId="{1EEE93D2-AEBD-47CD-8834-DFD3E29BE6F4}" destId="{C9F6FF7A-4D94-4820-80BB-8A3403E3BE64}" srcOrd="0" destOrd="0" presId="urn:microsoft.com/office/officeart/2005/8/layout/arrow3"/>
    <dgm:cxn modelId="{B1DDD909-E8B7-4FA0-B5C7-FF4DAD5EB3EB}" type="presParOf" srcId="{1EEE93D2-AEBD-47CD-8834-DFD3E29BE6F4}" destId="{64E093F0-12CC-49A8-BE41-CA78DE912C93}" srcOrd="1" destOrd="0" presId="urn:microsoft.com/office/officeart/2005/8/layout/arrow3"/>
    <dgm:cxn modelId="{21D7549A-EFFC-461D-8371-D8AF0E51DD2D}" type="presParOf" srcId="{1EEE93D2-AEBD-47CD-8834-DFD3E29BE6F4}" destId="{CC29728F-FC9F-4FE9-BBF8-3E0AF4FA3661}" srcOrd="2" destOrd="0" presId="urn:microsoft.com/office/officeart/2005/8/layout/arrow3"/>
    <dgm:cxn modelId="{7CBA1BB1-9376-41B0-9E35-EC19D60AF0F0}" type="presParOf" srcId="{1EEE93D2-AEBD-47CD-8834-DFD3E29BE6F4}" destId="{ECA2E195-596F-4E7A-9D74-553BC1373B31}" srcOrd="3" destOrd="0" presId="urn:microsoft.com/office/officeart/2005/8/layout/arrow3"/>
    <dgm:cxn modelId="{D7FD723E-4FE1-4F55-A152-17BB78DA4BB8}" type="presParOf" srcId="{1EEE93D2-AEBD-47CD-8834-DFD3E29BE6F4}" destId="{3350B493-3953-403F-B25A-0A932E7DFBB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6FF7A-4D94-4820-80BB-8A3403E3BE64}">
      <dsp:nvSpPr>
        <dsp:cNvPr id="0" name=""/>
        <dsp:cNvSpPr/>
      </dsp:nvSpPr>
      <dsp:spPr>
        <a:xfrm rot="21300000">
          <a:off x="21024" y="1560815"/>
          <a:ext cx="6809055" cy="779739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093F0-12CC-49A8-BE41-CA78DE912C93}">
      <dsp:nvSpPr>
        <dsp:cNvPr id="0" name=""/>
        <dsp:cNvSpPr/>
      </dsp:nvSpPr>
      <dsp:spPr>
        <a:xfrm>
          <a:off x="822132" y="195068"/>
          <a:ext cx="2055331" cy="1560548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9728F-FC9F-4FE9-BBF8-3E0AF4FA3661}">
      <dsp:nvSpPr>
        <dsp:cNvPr id="0" name=""/>
        <dsp:cNvSpPr/>
      </dsp:nvSpPr>
      <dsp:spPr>
        <a:xfrm>
          <a:off x="3631085" y="0"/>
          <a:ext cx="2192353" cy="163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- 6,2 M€</a:t>
          </a:r>
          <a:endParaRPr lang="fr-FR" sz="3800" kern="1200" dirty="0"/>
        </a:p>
      </dsp:txBody>
      <dsp:txXfrm>
        <a:off x="3631085" y="0"/>
        <a:ext cx="2192353" cy="1638575"/>
      </dsp:txXfrm>
    </dsp:sp>
    <dsp:sp modelId="{ECA2E195-596F-4E7A-9D74-553BC1373B31}">
      <dsp:nvSpPr>
        <dsp:cNvPr id="0" name=""/>
        <dsp:cNvSpPr/>
      </dsp:nvSpPr>
      <dsp:spPr>
        <a:xfrm>
          <a:off x="3973640" y="2145753"/>
          <a:ext cx="2055331" cy="1560548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0B493-3953-403F-B25A-0A932E7DFBBB}">
      <dsp:nvSpPr>
        <dsp:cNvPr id="0" name=""/>
        <dsp:cNvSpPr/>
      </dsp:nvSpPr>
      <dsp:spPr>
        <a:xfrm>
          <a:off x="1027665" y="2262794"/>
          <a:ext cx="2192353" cy="163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-6,5 M€</a:t>
          </a:r>
          <a:endParaRPr lang="fr-FR" sz="3800" kern="1200" dirty="0"/>
        </a:p>
      </dsp:txBody>
      <dsp:txXfrm>
        <a:off x="1027665" y="2262794"/>
        <a:ext cx="2192353" cy="1638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0.42593</cdr:x>
      <cdr:y>0.5</cdr:y>
    </cdr:from>
    <cdr:to>
      <cdr:x>0.64468</cdr:x>
      <cdr:y>0.6632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312368" y="2304256"/>
          <a:ext cx="1701189" cy="752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278 710,2 K€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0.4375</cdr:x>
      <cdr:y>0.47569</cdr:y>
    </cdr:from>
    <cdr:to>
      <cdr:x>0.65</cdr:x>
      <cdr:y>0.59374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000265" y="1304925"/>
          <a:ext cx="971550" cy="323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255 783,7 K€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0.38202</cdr:x>
      <cdr:y>0.52381</cdr:y>
    </cdr:from>
    <cdr:to>
      <cdr:x>0.57685</cdr:x>
      <cdr:y>0.61498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304256" y="2376264"/>
          <a:ext cx="1175172" cy="413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/>
            <a:t>227 708,6 K€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0.39621</cdr:x>
      <cdr:y>0.52352</cdr:y>
    </cdr:from>
    <cdr:to>
      <cdr:x>0.59104</cdr:x>
      <cdr:y>0.61469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304256" y="2232248"/>
          <a:ext cx="1133084" cy="388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/>
            <a:t>244</a:t>
          </a:r>
          <a:r>
            <a:rPr lang="fr-FR" sz="1800" b="1" baseline="0" dirty="0"/>
            <a:t> 865</a:t>
          </a:r>
          <a:r>
            <a:rPr lang="fr-FR" sz="1800" b="1" dirty="0"/>
            <a:t>,8 K€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0.06426</cdr:x>
      <cdr:y>0.13477</cdr:y>
    </cdr:from>
    <cdr:to>
      <cdr:x>0.20885</cdr:x>
      <cdr:y>0.23278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6064" y="792088"/>
          <a:ext cx="1296175" cy="576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2000" b="1" dirty="0" smtClean="0"/>
            <a:t>60,31 </a:t>
          </a:r>
          <a:endParaRPr lang="fr-FR" sz="2000" b="1" dirty="0"/>
        </a:p>
      </cdr:txBody>
    </cdr:sp>
  </cdr:relSizeAnchor>
  <cdr:relSizeAnchor xmlns:cdr="http://schemas.openxmlformats.org/drawingml/2006/chartDrawing">
    <cdr:from>
      <cdr:x>0.27311</cdr:x>
      <cdr:y>0.13477</cdr:y>
    </cdr:from>
    <cdr:to>
      <cdr:x>0.41769</cdr:x>
      <cdr:y>0.23279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448272" y="792088"/>
          <a:ext cx="1296086" cy="576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dirty="0" smtClean="0"/>
            <a:t>56,63 </a:t>
          </a:r>
          <a:endParaRPr lang="fr-FR" sz="2000" b="1" dirty="0"/>
        </a:p>
      </cdr:txBody>
    </cdr:sp>
  </cdr:relSizeAnchor>
  <cdr:relSizeAnchor xmlns:cdr="http://schemas.openxmlformats.org/drawingml/2006/chartDrawing">
    <cdr:from>
      <cdr:x>0.4746</cdr:x>
      <cdr:y>0.39206</cdr:y>
    </cdr:from>
    <cdr:to>
      <cdr:x>0.49938</cdr:x>
      <cdr:y>0.90664</cdr:y>
    </cdr:to>
    <cdr:sp macro="" textlink="">
      <cdr:nvSpPr>
        <cdr:cNvPr id="4" name="Accolade ouvrante 3"/>
        <cdr:cNvSpPr/>
      </cdr:nvSpPr>
      <cdr:spPr>
        <a:xfrm xmlns:a="http://schemas.openxmlformats.org/drawingml/2006/main">
          <a:off x="4254581" y="2304256"/>
          <a:ext cx="222133" cy="302433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 dirty="0"/>
        </a:p>
      </cdr:txBody>
    </cdr:sp>
  </cdr:relSizeAnchor>
  <cdr:relSizeAnchor xmlns:cdr="http://schemas.openxmlformats.org/drawingml/2006/chartDrawing">
    <cdr:from>
      <cdr:x>0.39428</cdr:x>
      <cdr:y>0.6126</cdr:y>
    </cdr:from>
    <cdr:to>
      <cdr:x>0.53887</cdr:x>
      <cdr:y>0.71062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534501" y="3600400"/>
          <a:ext cx="1296175" cy="576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 smtClean="0"/>
            <a:t>44,35 </a:t>
          </a:r>
          <a:endParaRPr lang="fr-FR" sz="2000" b="1" dirty="0"/>
        </a:p>
      </cdr:txBody>
    </cdr:sp>
  </cdr:relSizeAnchor>
  <cdr:relSizeAnchor xmlns:cdr="http://schemas.openxmlformats.org/drawingml/2006/chartDrawing">
    <cdr:from>
      <cdr:x>0.45786</cdr:x>
      <cdr:y>0.13477</cdr:y>
    </cdr:from>
    <cdr:to>
      <cdr:x>0.62654</cdr:x>
      <cdr:y>0.23278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4104456" y="792088"/>
          <a:ext cx="1512168" cy="57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dirty="0" smtClean="0"/>
            <a:t>54,88 </a:t>
          </a:r>
        </a:p>
        <a:p xmlns:a="http://schemas.openxmlformats.org/drawingml/2006/main">
          <a:pPr algn="ctr"/>
          <a:r>
            <a:rPr lang="fr-FR" sz="1600" i="1" dirty="0" smtClean="0"/>
            <a:t>(à périmètre constant)</a:t>
          </a:r>
          <a:endParaRPr lang="fr-FR" sz="16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0.72861</cdr:y>
    </cdr:from>
    <cdr:to>
      <cdr:x>0.06902</cdr:x>
      <cdr:y>0.83776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2352675"/>
          <a:ext cx="4476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K€</a:t>
          </a:r>
        </a:p>
      </cdr:txBody>
    </cdr:sp>
  </cdr:relSizeAnchor>
  <cdr:relSizeAnchor xmlns:cdr="http://schemas.openxmlformats.org/drawingml/2006/chartDrawing">
    <cdr:from>
      <cdr:x>0.91165</cdr:x>
      <cdr:y>0.38348</cdr:y>
    </cdr:from>
    <cdr:to>
      <cdr:x>0.93173</cdr:x>
      <cdr:y>0.80826</cdr:y>
    </cdr:to>
    <cdr:sp macro="" textlink="">
      <cdr:nvSpPr>
        <cdr:cNvPr id="3" name="Accolade fermante 2"/>
        <cdr:cNvSpPr/>
      </cdr:nvSpPr>
      <cdr:spPr>
        <a:xfrm xmlns:a="http://schemas.openxmlformats.org/drawingml/2006/main">
          <a:off x="6486525" y="1238250"/>
          <a:ext cx="142875" cy="1371600"/>
        </a:xfrm>
        <a:prstGeom xmlns:a="http://schemas.openxmlformats.org/drawingml/2006/main" prst="rightBrac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 dirty="0"/>
        </a:p>
      </cdr:txBody>
    </cdr:sp>
  </cdr:relSizeAnchor>
  <cdr:relSizeAnchor xmlns:cdr="http://schemas.openxmlformats.org/drawingml/2006/chartDrawing">
    <cdr:from>
      <cdr:x>0.91968</cdr:x>
      <cdr:y>0.55457</cdr:y>
    </cdr:from>
    <cdr:to>
      <cdr:x>0.99732</cdr:x>
      <cdr:y>0.66077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543675" y="1790700"/>
          <a:ext cx="5524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b="1" dirty="0" smtClean="0"/>
            <a:t>274,5</a:t>
          </a:r>
          <a:endParaRPr lang="fr-FR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s suiva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43022"/>
            <a:ext cx="7355160" cy="85373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Source Sans Pro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5"/>
          </a:xfrm>
          <a:prstGeom prst="rect">
            <a:avLst/>
          </a:prstGeom>
        </p:spPr>
        <p:txBody>
          <a:bodyPr/>
          <a:lstStyle>
            <a:lvl1pPr marL="72000" indent="-342900">
              <a:buSzPct val="140000"/>
              <a:buFont typeface="Arial"/>
              <a:buChar char="•"/>
              <a:defRPr sz="2800">
                <a:latin typeface="Source Sans Pro" pitchFamily="34" charset="0"/>
              </a:defRPr>
            </a:lvl1pPr>
            <a:lvl2pPr marL="742950" indent="-285750">
              <a:buSzPct val="110000"/>
              <a:buFont typeface="Arial"/>
              <a:buChar char="•"/>
              <a:defRPr sz="2800">
                <a:latin typeface="Source Sans Pro" pitchFamily="34" charset="0"/>
              </a:defRPr>
            </a:lvl2pPr>
            <a:lvl3pPr marL="1143000" indent="-228600">
              <a:buSzPct val="120000"/>
              <a:buFont typeface="Arial"/>
              <a:buChar char="•"/>
              <a:defRPr sz="2000">
                <a:latin typeface="Source Sans Pro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9" name="Image 8" descr="VDG-3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5360"/>
            <a:ext cx="777376" cy="777376"/>
          </a:xfrm>
          <a:prstGeom prst="rect">
            <a:avLst/>
          </a:prstGeom>
        </p:spPr>
      </p:pic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8376042" y="6453336"/>
            <a:ext cx="516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ource Sans Pro Blac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886B-180B-453B-BA88-870691EE1E2C}" type="slidenum">
              <a:rPr lang="fr-FR" sz="1050" b="0" i="0" smtClean="0">
                <a:solidFill>
                  <a:srgbClr val="4F81BD"/>
                </a:solidFill>
                <a:latin typeface="Source Sans Pro Semibold"/>
                <a:cs typeface="Source Sans Pro Semibold"/>
              </a:rPr>
              <a:pPr/>
              <a:t>‹N°›</a:t>
            </a:fld>
            <a:endParaRPr lang="fr-FR" sz="1050" b="0" i="0" dirty="0">
              <a:solidFill>
                <a:srgbClr val="4F81BD"/>
              </a:solidFill>
              <a:latin typeface="Source Sans Pro Semibold"/>
              <a:cs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3653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age d'entête du Conseil muni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67544" y="2564904"/>
            <a:ext cx="63444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u="sng">
                <a:latin typeface="Source Sans Pro Black"/>
                <a:cs typeface="Source Sans Pr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9552" y="4149080"/>
            <a:ext cx="648072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7" name="Image 6" descr="VDG-3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5360"/>
            <a:ext cx="777376" cy="777376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43022"/>
            <a:ext cx="7355160" cy="85373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Source Sans Pro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24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VDG-3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5360"/>
            <a:ext cx="777376" cy="777376"/>
          </a:xfrm>
          <a:prstGeom prst="rect">
            <a:avLst/>
          </a:prstGeom>
        </p:spPr>
      </p:pic>
      <p:sp>
        <p:nvSpPr>
          <p:cNvPr id="7" name="Espace réservé du numéro de diapositive 3"/>
          <p:cNvSpPr txBox="1">
            <a:spLocks/>
          </p:cNvSpPr>
          <p:nvPr userDrawn="1"/>
        </p:nvSpPr>
        <p:spPr>
          <a:xfrm>
            <a:off x="8376042" y="6453336"/>
            <a:ext cx="516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ource Sans Pro Blac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886B-180B-453B-BA88-870691EE1E2C}" type="slidenum">
              <a:rPr lang="fr-FR" sz="1050" b="0" i="0" smtClean="0">
                <a:solidFill>
                  <a:srgbClr val="4F81BD"/>
                </a:solidFill>
                <a:latin typeface="Source Sans Pro Semibold"/>
                <a:cs typeface="Source Sans Pro Semibold"/>
              </a:rPr>
              <a:pPr/>
              <a:t>‹N°›</a:t>
            </a:fld>
            <a:endParaRPr lang="fr-FR" sz="1050" b="0" i="0" dirty="0">
              <a:solidFill>
                <a:srgbClr val="4F81BD"/>
              </a:solidFill>
              <a:latin typeface="Source Sans Pro Semibold"/>
              <a:cs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1784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80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5949280"/>
            <a:ext cx="8136904" cy="36591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latin typeface="Source Sans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8376042" y="6453336"/>
            <a:ext cx="516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ource Sans Pro Blac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886B-180B-453B-BA88-870691EE1E2C}" type="slidenum">
              <a:rPr lang="fr-FR" sz="1050" b="0" i="0" smtClean="0">
                <a:solidFill>
                  <a:srgbClr val="4F81BD"/>
                </a:solidFill>
                <a:latin typeface="Source Sans Pro Semibold"/>
                <a:cs typeface="Source Sans Pro Semibold"/>
              </a:rPr>
              <a:pPr/>
              <a:t>‹N°›</a:t>
            </a:fld>
            <a:endParaRPr lang="fr-FR" sz="1050" b="0" i="0" dirty="0">
              <a:solidFill>
                <a:srgbClr val="4F81BD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43022"/>
            <a:ext cx="8219256" cy="49369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Source Sans Pro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75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50000"/>
              <a:buFont typeface="Arial"/>
              <a:buChar char="•"/>
              <a:defRPr sz="2800"/>
            </a:lvl1pPr>
            <a:lvl2pPr marL="742950" indent="-285750">
              <a:buFont typeface="Arial"/>
              <a:buChar char="•"/>
              <a:defRPr sz="2800"/>
            </a:lvl2pPr>
            <a:lvl3pPr marL="1143000" indent="-228600">
              <a:buSzPct val="120000"/>
              <a:buFont typeface="Arial"/>
              <a:buChar char="•"/>
              <a:defRPr sz="20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6" name="Image 5" descr="VDG-3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5360"/>
            <a:ext cx="777376" cy="77737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43022"/>
            <a:ext cx="7355160" cy="85373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Source Sans Pro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8376042" y="6453336"/>
            <a:ext cx="516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ource Sans Pro Blac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886B-180B-453B-BA88-870691EE1E2C}" type="slidenum">
              <a:rPr lang="fr-FR" sz="1050" b="0" i="0" smtClean="0">
                <a:solidFill>
                  <a:srgbClr val="4F81BD"/>
                </a:solidFill>
                <a:latin typeface="Source Sans Pro Semibold"/>
                <a:cs typeface="Source Sans Pro Semibold"/>
              </a:rPr>
              <a:pPr/>
              <a:t>‹N°›</a:t>
            </a:fld>
            <a:endParaRPr lang="fr-FR" sz="1050" b="0" i="0" dirty="0">
              <a:solidFill>
                <a:srgbClr val="4F81BD"/>
              </a:solidFill>
              <a:latin typeface="Source Sans Pro Semibold"/>
              <a:cs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1462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34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5"/>
          </a:solidFill>
          <a:latin typeface="Source Sans Pro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6344444" cy="1152128"/>
          </a:xfrm>
        </p:spPr>
        <p:txBody>
          <a:bodyPr/>
          <a:lstStyle/>
          <a:p>
            <a:r>
              <a:rPr lang="fr-FR" dirty="0" smtClean="0"/>
              <a:t>Présentation du Compte administratif 2015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Délibérations N°E017 à E019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 municipal du 20 juin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47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996" y="29067"/>
            <a:ext cx="8229600" cy="1143000"/>
          </a:xfrm>
        </p:spPr>
        <p:txBody>
          <a:bodyPr/>
          <a:lstStyle/>
          <a:p>
            <a:r>
              <a:rPr lang="fr-FR" dirty="0" smtClean="0"/>
              <a:t>Budgets annexes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0763"/>
            <a:ext cx="881456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4883" y="580923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Une épargne nette positive de 1,55 M€ pour les budgets annexes et de 0,16 M€ pour la régie Lumière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5304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2015, l’années de nombreuses évolutions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 budget en forte baisse du fait de la création de la Métropole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2015</a:t>
            </a:r>
          </a:p>
          <a:p>
            <a:r>
              <a:rPr lang="fr-FR" dirty="0" smtClean="0"/>
              <a:t>Des refacturations exceptionnelles entre la ville et la Métropole</a:t>
            </a:r>
          </a:p>
          <a:p>
            <a:r>
              <a:rPr lang="fr-FR" dirty="0" smtClean="0"/>
              <a:t>Des écritures liées à l’eau devant être neutralisées</a:t>
            </a:r>
          </a:p>
          <a:p>
            <a:r>
              <a:rPr lang="fr-FR" dirty="0" smtClean="0"/>
              <a:t>Une présentation du compte administratif plus détaillée et plus transparente</a:t>
            </a:r>
          </a:p>
          <a:p>
            <a:r>
              <a:rPr lang="fr-FR" dirty="0" smtClean="0"/>
              <a:t>Première année d’application de la contribution au redressement des comptes publics décidée par l’Assemblée </a:t>
            </a:r>
            <a:r>
              <a:rPr lang="fr-FR" dirty="0" smtClean="0"/>
              <a:t>Nationale</a:t>
            </a:r>
          </a:p>
          <a:p>
            <a:r>
              <a:rPr lang="fr-FR" dirty="0" smtClean="0"/>
              <a:t>Des résultats conformes aux prévisions </a:t>
            </a:r>
            <a:r>
              <a:rPr lang="fr-FR" dirty="0" err="1" smtClean="0"/>
              <a:t>budgetaires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5050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résultats conformes aux prévisions budgétaires – Epargne nette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261126"/>
              </p:ext>
            </p:extLst>
          </p:nvPr>
        </p:nvGraphicFramePr>
        <p:xfrm>
          <a:off x="1259632" y="1547084"/>
          <a:ext cx="6851104" cy="390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280273" y="1985251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Prévision</a:t>
            </a:r>
          </a:p>
          <a:p>
            <a:pPr algn="ctr"/>
            <a:r>
              <a:rPr lang="fr-FR" sz="2800" dirty="0" smtClean="0"/>
              <a:t>2015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436510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Réalisation</a:t>
            </a:r>
          </a:p>
          <a:p>
            <a:pPr algn="ctr"/>
            <a:r>
              <a:rPr lang="fr-FR" sz="2800" dirty="0" smtClean="0"/>
              <a:t>2015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558924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Malgré de nombreux changements de périmètre liés à la création de la Métropole, après retraitements et corrections, une fois pris en compte le mécanisme de dette récupérable, l’épargne nette est de – 2,77 M€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5846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759" y="33316"/>
            <a:ext cx="8229600" cy="1143000"/>
          </a:xfrm>
        </p:spPr>
        <p:txBody>
          <a:bodyPr/>
          <a:lstStyle/>
          <a:p>
            <a:r>
              <a:rPr lang="fr-FR" dirty="0" smtClean="0"/>
              <a:t>Recettes de gestion courante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381692"/>
              </p:ext>
            </p:extLst>
          </p:nvPr>
        </p:nvGraphicFramePr>
        <p:xfrm>
          <a:off x="-1548680" y="905272"/>
          <a:ext cx="77768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034289"/>
              </p:ext>
            </p:extLst>
          </p:nvPr>
        </p:nvGraphicFramePr>
        <p:xfrm>
          <a:off x="2627784" y="761256"/>
          <a:ext cx="7272808" cy="50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48414" y="557147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Sans neutralisation transfert à la Métropole : baisse de 23 M€</a:t>
            </a:r>
          </a:p>
          <a:p>
            <a:pPr algn="just"/>
            <a:r>
              <a:rPr lang="fr-FR" sz="2000" b="1" dirty="0" smtClean="0"/>
              <a:t>A périmètre constant, baisse de 5,5 M€ de l’ensemble des recettes de gestion, dont une baisse de 6 M€ des dotations de l’Etat</a:t>
            </a:r>
          </a:p>
          <a:p>
            <a:pPr algn="just"/>
            <a:r>
              <a:rPr lang="fr-FR" sz="2000" dirty="0" smtClean="0"/>
              <a:t>2,7 M€ de recettes qui n’ont pu être rattachées à l’exercice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5682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87" y="116632"/>
            <a:ext cx="8229600" cy="1143000"/>
          </a:xfrm>
        </p:spPr>
        <p:txBody>
          <a:bodyPr/>
          <a:lstStyle/>
          <a:p>
            <a:r>
              <a:rPr lang="fr-FR" dirty="0" smtClean="0"/>
              <a:t>Dépenses de gestion courante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472033"/>
              </p:ext>
            </p:extLst>
          </p:nvPr>
        </p:nvGraphicFramePr>
        <p:xfrm>
          <a:off x="4283968" y="764704"/>
          <a:ext cx="574374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282324"/>
              </p:ext>
            </p:extLst>
          </p:nvPr>
        </p:nvGraphicFramePr>
        <p:xfrm>
          <a:off x="-468560" y="836712"/>
          <a:ext cx="5815757" cy="426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5514089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Sans neutralisation des transferts à la Métropole : baisse de 17 M€</a:t>
            </a:r>
          </a:p>
          <a:p>
            <a:pPr algn="just"/>
            <a:r>
              <a:rPr lang="fr-FR" sz="2000" b="1" dirty="0" smtClean="0"/>
              <a:t>A périmètre constant, baisse de 2 M€ de l’ensemble des dépenses de gestion, dont une baisse de 0,5 M€ des frais de personnel</a:t>
            </a:r>
          </a:p>
          <a:p>
            <a:pPr algn="just"/>
            <a:r>
              <a:rPr lang="fr-FR" sz="2000" dirty="0" smtClean="0"/>
              <a:t>0,4 M€ de dépenses qui n’ont pu être rattachées à l’exercice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8707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296"/>
            <a:ext cx="8229600" cy="1143000"/>
          </a:xfrm>
        </p:spPr>
        <p:txBody>
          <a:bodyPr/>
          <a:lstStyle/>
          <a:p>
            <a:r>
              <a:rPr lang="fr-FR" dirty="0" smtClean="0"/>
              <a:t>Epargnes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924"/>
              </p:ext>
            </p:extLst>
          </p:nvPr>
        </p:nvGraphicFramePr>
        <p:xfrm>
          <a:off x="323529" y="692182"/>
          <a:ext cx="7704856" cy="3756492"/>
        </p:xfrm>
        <a:graphic>
          <a:graphicData uri="http://schemas.openxmlformats.org/drawingml/2006/table">
            <a:tbl>
              <a:tblPr/>
              <a:tblGrid>
                <a:gridCol w="3352854"/>
                <a:gridCol w="1387383"/>
                <a:gridCol w="1577236"/>
                <a:gridCol w="1387383"/>
              </a:tblGrid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milliers d'euros</a:t>
                      </a:r>
                    </a:p>
                  </a:txBody>
                  <a:tcPr marL="80121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 2014 </a:t>
                      </a:r>
                      <a:r>
                        <a:rPr lang="fr-FR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après retraitements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 2015 </a:t>
                      </a:r>
                      <a:r>
                        <a:rPr lang="fr-FR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après </a:t>
                      </a:r>
                      <a:r>
                        <a:rPr lang="fr-FR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retraitements</a:t>
                      </a:r>
                      <a:endParaRPr lang="fr-FR" sz="14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Variation</a:t>
                      </a:r>
                    </a:p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2014-2015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06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Épargne de gestion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courante (A)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35 318,0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129,7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-         4 188,3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3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Résultat exceptionnel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(B)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       3 776,5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3 524,2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1" i="0" u="none" strike="noStrike" kern="1200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252,3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60497A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60497A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106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Épargne de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gestion (C)</a:t>
                      </a:r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= A + B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31 541,6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27 605,5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1" i="0" u="none" strike="noStrike" kern="1200" dirty="0">
                          <a:solidFill>
                            <a:srgbClr val="3366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       3 936,0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3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Annuité de la dette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(D)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32 008,2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877,4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           1 869,2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3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106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Épargne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nette (E)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 - 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            466,7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6 271,9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-         5 805,2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553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fr-FR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ntérêts </a:t>
                      </a:r>
                      <a:r>
                        <a:rPr lang="fr-FR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de la dette </a:t>
                      </a:r>
                      <a:r>
                        <a:rPr lang="fr-FR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récupérable (1)</a:t>
                      </a:r>
                      <a:endParaRPr lang="fr-F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/>
                      </a:pPr>
                      <a:r>
                        <a:rPr lang="fr-FR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                  502,1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              502,1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3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Dette </a:t>
                      </a:r>
                      <a:r>
                        <a:rPr lang="fr-FR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récupérable (2)</a:t>
                      </a:r>
                      <a:endParaRPr lang="fr-FR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              3 000,0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           3 000,0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18">
                <a:tc>
                  <a:txBody>
                    <a:bodyPr/>
                    <a:lstStyle/>
                    <a:p>
                      <a:pPr marL="177800" indent="-82550"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Épargne nette avec dette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récup.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            466,7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2 769,7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336699"/>
                          </a:solidFill>
                          <a:effectLst/>
                          <a:latin typeface="+mj-lt"/>
                        </a:rPr>
                        <a:t>-         2 303,1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4710043"/>
            <a:ext cx="82809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La baisse des dotations de l’Etat (-6 M€) dégrade l’épargne de gestion.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Cette baisse de recette n’a pu être compensée par la baisse des dépenses (-2 M€). </a:t>
            </a:r>
            <a:endParaRPr lang="fr-F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Alliée </a:t>
            </a:r>
            <a:r>
              <a:rPr lang="fr-FR" dirty="0" smtClean="0"/>
              <a:t>à l’accroissement de l’annuité de la dette (+1,9M€), l’épargne nette se trouve dégradée de 5,8 M€ par rapport à 2014.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Une </a:t>
            </a:r>
            <a:r>
              <a:rPr lang="fr-FR" dirty="0" smtClean="0"/>
              <a:t>fois intégrées les recettes de dette récupérable, cette dégradation n’est plus que de 2,3 M€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52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943"/>
            <a:ext cx="8229600" cy="1143000"/>
          </a:xfrm>
        </p:spPr>
        <p:txBody>
          <a:bodyPr/>
          <a:lstStyle/>
          <a:p>
            <a:r>
              <a:rPr lang="fr-FR" dirty="0" smtClean="0"/>
              <a:t>Dépenses d’investissement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677024"/>
              </p:ext>
            </p:extLst>
          </p:nvPr>
        </p:nvGraphicFramePr>
        <p:xfrm>
          <a:off x="29387" y="980728"/>
          <a:ext cx="89644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74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Parmi les investissements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ZAC : 6,1 M€</a:t>
            </a:r>
          </a:p>
          <a:p>
            <a:r>
              <a:rPr lang="fr-FR" dirty="0" smtClean="0"/>
              <a:t>Sport : 5,8 M</a:t>
            </a:r>
            <a:r>
              <a:rPr lang="fr-FR" dirty="0" smtClean="0"/>
              <a:t>€</a:t>
            </a:r>
            <a:endParaRPr lang="fr-FR" dirty="0" smtClean="0"/>
          </a:p>
          <a:p>
            <a:r>
              <a:rPr lang="fr-FR" dirty="0" smtClean="0"/>
              <a:t>Politique de la ville : 4,5 M€</a:t>
            </a:r>
          </a:p>
          <a:p>
            <a:r>
              <a:rPr lang="fr-FR" dirty="0" smtClean="0"/>
              <a:t>Ecoles : 2,9 M€</a:t>
            </a:r>
          </a:p>
          <a:p>
            <a:r>
              <a:rPr lang="fr-FR" dirty="0" smtClean="0"/>
              <a:t>Culture : 2,3 M€</a:t>
            </a:r>
          </a:p>
          <a:p>
            <a:r>
              <a:rPr lang="fr-FR" dirty="0" smtClean="0"/>
              <a:t>Aide aux bailleurs et copropriétés : 2,2 M€</a:t>
            </a:r>
          </a:p>
          <a:p>
            <a:r>
              <a:rPr lang="fr-FR" dirty="0" smtClean="0"/>
              <a:t>Aménagement de quartiers : 1,2 M€</a:t>
            </a:r>
          </a:p>
          <a:p>
            <a:r>
              <a:rPr lang="fr-FR" dirty="0" smtClean="0"/>
              <a:t>Nature en ville : 1M€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06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948" y="116632"/>
            <a:ext cx="8229600" cy="1143000"/>
          </a:xfrm>
        </p:spPr>
        <p:txBody>
          <a:bodyPr/>
          <a:lstStyle/>
          <a:p>
            <a:r>
              <a:rPr lang="fr-FR" dirty="0" smtClean="0"/>
              <a:t>Annuité et encours de la dette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16753"/>
              </p:ext>
            </p:extLst>
          </p:nvPr>
        </p:nvGraphicFramePr>
        <p:xfrm>
          <a:off x="107504" y="404664"/>
          <a:ext cx="8928992" cy="451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1520" y="4919008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le budget principal : hausse de 2,8% de l’encours de dette. Soit après déduction de la dette récupérable 1579 €/habitants</a:t>
            </a:r>
          </a:p>
          <a:p>
            <a:endParaRPr lang="fr-FR" sz="2400" dirty="0"/>
          </a:p>
          <a:p>
            <a:r>
              <a:rPr lang="fr-FR" sz="2400" dirty="0" smtClean="0"/>
              <a:t>Annuité en hausse du fait de produits financiers exceptionnels perçus en 2014, et d’une hausse du recours à l’emprunt.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574772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672</Words>
  <Application>Microsoft Office PowerPoint</Application>
  <PresentationFormat>Affichage à l'écran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Conseil municipal du 20 juin 2016</vt:lpstr>
      <vt:lpstr>2015, l’années de nombreuses évolutions</vt:lpstr>
      <vt:lpstr>Des résultats conformes aux prévisions budgétaires – Epargne nette</vt:lpstr>
      <vt:lpstr>Recettes de gestion courante</vt:lpstr>
      <vt:lpstr>Dépenses de gestion courante</vt:lpstr>
      <vt:lpstr>Epargnes</vt:lpstr>
      <vt:lpstr>Dépenses d’investissement</vt:lpstr>
      <vt:lpstr>Parmi les investissements</vt:lpstr>
      <vt:lpstr>Annuité et encours de la dette</vt:lpstr>
      <vt:lpstr>Budgets annexes</vt:lpstr>
    </vt:vector>
  </TitlesOfParts>
  <Company>Ville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BERTHET Laurence</dc:creator>
  <cp:lastModifiedBy>BARNOLA Odile</cp:lastModifiedBy>
  <cp:revision>39</cp:revision>
  <dcterms:created xsi:type="dcterms:W3CDTF">2014-11-04T10:00:15Z</dcterms:created>
  <dcterms:modified xsi:type="dcterms:W3CDTF">2016-06-20T10:06:59Z</dcterms:modified>
</cp:coreProperties>
</file>