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s/slide6.xml" ContentType="application/vnd.openxmlformats-officedocument.presentationml.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69" r:id="rId4"/>
    <p:sldId id="260" r:id="rId5"/>
    <p:sldId id="261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FF00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howGuides="1">
      <p:cViewPr>
        <p:scale>
          <a:sx n="109" d="100"/>
          <a:sy n="109" d="100"/>
        </p:scale>
        <p:origin x="-168" y="-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pages suivan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43022"/>
            <a:ext cx="7355160" cy="85373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Source Sans Pro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5"/>
          </a:xfrm>
          <a:prstGeom prst="rect">
            <a:avLst/>
          </a:prstGeom>
        </p:spPr>
        <p:txBody>
          <a:bodyPr/>
          <a:lstStyle>
            <a:lvl1pPr marL="72000" indent="-342900">
              <a:buSzPct val="140000"/>
              <a:buFont typeface="Arial"/>
              <a:buChar char="•"/>
              <a:defRPr sz="2800">
                <a:latin typeface="Source Sans Pro" pitchFamily="34" charset="0"/>
              </a:defRPr>
            </a:lvl1pPr>
            <a:lvl2pPr marL="742950" indent="-285750">
              <a:buSzPct val="110000"/>
              <a:buFont typeface="Arial"/>
              <a:buChar char="•"/>
              <a:defRPr sz="2800">
                <a:latin typeface="Source Sans Pro" pitchFamily="34" charset="0"/>
              </a:defRPr>
            </a:lvl2pPr>
            <a:lvl3pPr marL="1143000" indent="-228600">
              <a:buSzPct val="120000"/>
              <a:buFont typeface="Arial"/>
              <a:buChar char="•"/>
              <a:defRPr sz="2000">
                <a:latin typeface="Source Sans Pro" pitchFamily="34" charset="0"/>
              </a:defRPr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pic>
        <p:nvPicPr>
          <p:cNvPr id="9" name="Image 8" descr="VDG-3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100392" y="275360"/>
            <a:ext cx="777376" cy="777376"/>
          </a:xfrm>
          <a:prstGeom prst="rect">
            <a:avLst/>
          </a:prstGeom>
        </p:spPr>
      </p:pic>
      <p:sp>
        <p:nvSpPr>
          <p:cNvPr id="11" name="Espace réservé du numéro de diapositive 3"/>
          <p:cNvSpPr txBox="1">
            <a:spLocks/>
          </p:cNvSpPr>
          <p:nvPr userDrawn="1"/>
        </p:nvSpPr>
        <p:spPr>
          <a:xfrm>
            <a:off x="8376042" y="6453336"/>
            <a:ext cx="516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ource Sans Pro Blac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886B-180B-453B-BA88-870691EE1E2C}" type="slidenum">
              <a:rPr lang="fr-FR" sz="1050" b="0" i="0" smtClean="0">
                <a:solidFill>
                  <a:srgbClr val="4F81BD"/>
                </a:solidFill>
                <a:latin typeface="Source Sans Pro Semibold"/>
                <a:cs typeface="Source Sans Pro Semibold"/>
              </a:rPr>
              <a:pPr/>
              <a:t>‹#›</a:t>
            </a:fld>
            <a:endParaRPr lang="fr-FR" sz="1050" b="0" i="0" dirty="0">
              <a:solidFill>
                <a:srgbClr val="4F81BD"/>
              </a:solidFill>
              <a:latin typeface="Source Sans Pro Semibold"/>
              <a:cs typeface="Source Sans Pro Semibold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653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 page d'entête du Conseil muni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67544" y="2564904"/>
            <a:ext cx="6344444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 u="sng">
                <a:latin typeface="Source Sans Pro Black"/>
                <a:cs typeface="Source Sans Pro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9552" y="4149080"/>
            <a:ext cx="648072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pic>
        <p:nvPicPr>
          <p:cNvPr id="7" name="Image 6" descr="VDG-3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100392" y="275360"/>
            <a:ext cx="777376" cy="777376"/>
          </a:xfrm>
          <a:prstGeom prst="rect">
            <a:avLst/>
          </a:prstGeom>
        </p:spPr>
      </p:pic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43022"/>
            <a:ext cx="7355160" cy="85373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Source Sans Pro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6524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VDG-3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100392" y="275360"/>
            <a:ext cx="777376" cy="777376"/>
          </a:xfrm>
          <a:prstGeom prst="rect">
            <a:avLst/>
          </a:prstGeom>
        </p:spPr>
      </p:pic>
      <p:sp>
        <p:nvSpPr>
          <p:cNvPr id="7" name="Espace réservé du numéro de diapositive 3"/>
          <p:cNvSpPr txBox="1">
            <a:spLocks/>
          </p:cNvSpPr>
          <p:nvPr userDrawn="1"/>
        </p:nvSpPr>
        <p:spPr>
          <a:xfrm>
            <a:off x="8376042" y="6453336"/>
            <a:ext cx="516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ource Sans Pro Blac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886B-180B-453B-BA88-870691EE1E2C}" type="slidenum">
              <a:rPr lang="fr-FR" sz="1050" b="0" i="0" smtClean="0">
                <a:solidFill>
                  <a:srgbClr val="4F81BD"/>
                </a:solidFill>
                <a:latin typeface="Source Sans Pro Semibold"/>
                <a:cs typeface="Source Sans Pro Semibold"/>
              </a:rPr>
              <a:pPr/>
              <a:t>‹#›</a:t>
            </a:fld>
            <a:endParaRPr lang="fr-FR" sz="1050" b="0" i="0" dirty="0">
              <a:solidFill>
                <a:srgbClr val="4F81BD"/>
              </a:solidFill>
              <a:latin typeface="Source Sans Pro Semibold"/>
              <a:cs typeface="Source Sans Pro Semibold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1784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807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9552" y="5949280"/>
            <a:ext cx="8136904" cy="365918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2000">
                <a:latin typeface="Source Sans Pro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1" name="Espace réservé du numéro de diapositive 3"/>
          <p:cNvSpPr txBox="1">
            <a:spLocks/>
          </p:cNvSpPr>
          <p:nvPr userDrawn="1"/>
        </p:nvSpPr>
        <p:spPr>
          <a:xfrm>
            <a:off x="8376042" y="6453336"/>
            <a:ext cx="516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ource Sans Pro Blac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886B-180B-453B-BA88-870691EE1E2C}" type="slidenum">
              <a:rPr lang="fr-FR" sz="1050" b="0" i="0" smtClean="0">
                <a:solidFill>
                  <a:srgbClr val="4F81BD"/>
                </a:solidFill>
                <a:latin typeface="Source Sans Pro Semibold"/>
                <a:cs typeface="Source Sans Pro Semibold"/>
              </a:rPr>
              <a:pPr/>
              <a:t>‹#›</a:t>
            </a:fld>
            <a:endParaRPr lang="fr-FR" sz="1050" b="0" i="0" dirty="0">
              <a:solidFill>
                <a:srgbClr val="4F81BD"/>
              </a:solidFill>
              <a:latin typeface="Source Sans Pro Semibold"/>
              <a:cs typeface="Source Sans Pro Semibold"/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43022"/>
            <a:ext cx="8219256" cy="49369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Source Sans Pro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42751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SzPct val="150000"/>
              <a:buFont typeface="Arial"/>
              <a:buChar char="•"/>
              <a:defRPr sz="2800"/>
            </a:lvl1pPr>
            <a:lvl2pPr marL="742950" indent="-285750">
              <a:buFont typeface="Arial"/>
              <a:buChar char="•"/>
              <a:defRPr sz="2800"/>
            </a:lvl2pPr>
            <a:lvl3pPr marL="1143000" indent="-228600">
              <a:buSzPct val="120000"/>
              <a:buFont typeface="Arial"/>
              <a:buChar char="•"/>
              <a:defRPr sz="2000"/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pic>
        <p:nvPicPr>
          <p:cNvPr id="6" name="Image 5" descr="VDG-3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100392" y="275360"/>
            <a:ext cx="777376" cy="777376"/>
          </a:xfrm>
          <a:prstGeom prst="rect">
            <a:avLst/>
          </a:prstGeom>
        </p:spPr>
      </p:pic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43022"/>
            <a:ext cx="7355160" cy="85373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Source Sans Pro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1" name="Espace réservé du numéro de diapositive 3"/>
          <p:cNvSpPr txBox="1">
            <a:spLocks/>
          </p:cNvSpPr>
          <p:nvPr userDrawn="1"/>
        </p:nvSpPr>
        <p:spPr>
          <a:xfrm>
            <a:off x="8376042" y="6453336"/>
            <a:ext cx="516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ource Sans Pro Blac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886B-180B-453B-BA88-870691EE1E2C}" type="slidenum">
              <a:rPr lang="fr-FR" sz="1050" b="0" i="0" smtClean="0">
                <a:solidFill>
                  <a:srgbClr val="4F81BD"/>
                </a:solidFill>
                <a:latin typeface="Source Sans Pro Semibold"/>
                <a:cs typeface="Source Sans Pro Semibold"/>
              </a:rPr>
              <a:pPr/>
              <a:t>‹#›</a:t>
            </a:fld>
            <a:endParaRPr lang="fr-FR" sz="1050" b="0" i="0" dirty="0">
              <a:solidFill>
                <a:srgbClr val="4F81BD"/>
              </a:solidFill>
              <a:latin typeface="Source Sans Pro Semibold"/>
              <a:cs typeface="Source Sans Pro Semibold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14624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2734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5"/>
          </a:solidFill>
          <a:latin typeface="Source Sans Pro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6344444" cy="1152128"/>
          </a:xfrm>
        </p:spPr>
        <p:txBody>
          <a:bodyPr/>
          <a:lstStyle/>
          <a:p>
            <a:endParaRPr lang="fr-FR" u="none" dirty="0" smtClean="0"/>
          </a:p>
          <a:p>
            <a:endParaRPr lang="fr-FR" u="none" dirty="0" smtClean="0"/>
          </a:p>
          <a:p>
            <a:endParaRPr lang="fr-FR" u="none" dirty="0" smtClean="0"/>
          </a:p>
          <a:p>
            <a:endParaRPr lang="fr-FR" u="none" dirty="0" smtClean="0"/>
          </a:p>
          <a:p>
            <a:r>
              <a:rPr lang="fr-FR" sz="3600" u="none" dirty="0" smtClean="0"/>
              <a:t>Rapport sur la situation en matière d’égalité femmes-hommes</a:t>
            </a:r>
            <a:endParaRPr lang="fr-FR" sz="3600" u="non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>
          <a:xfrm>
            <a:off x="539552" y="4149080"/>
            <a:ext cx="3240360" cy="639762"/>
          </a:xfrm>
        </p:spPr>
        <p:txBody>
          <a:bodyPr/>
          <a:lstStyle/>
          <a:p>
            <a:r>
              <a:rPr lang="fr-FR" dirty="0" smtClean="0"/>
              <a:t>Délibération N° </a:t>
            </a:r>
            <a:r>
              <a:rPr lang="fr-FR" dirty="0"/>
              <a:t>4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Conseil municipal du 7 novembre 2016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508104" y="3284984"/>
            <a:ext cx="2824071" cy="280831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0947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Une priorité, des engagements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/>
          <a:lstStyle/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 La </a:t>
            </a:r>
            <a:r>
              <a:rPr lang="fr-FR" sz="2400" dirty="0"/>
              <a:t>signature </a:t>
            </a:r>
            <a:r>
              <a:rPr lang="fr-FR" sz="2400" dirty="0" smtClean="0"/>
              <a:t>le 9 mars 2015 de </a:t>
            </a:r>
            <a:r>
              <a:rPr lang="fr-FR" sz="2400" dirty="0"/>
              <a:t>la </a:t>
            </a:r>
            <a:r>
              <a:rPr lang="fr-FR" sz="2400" b="1" dirty="0"/>
              <a:t>Charte européenne pour l’égalité entre </a:t>
            </a:r>
            <a:r>
              <a:rPr lang="fr-FR" sz="2400" b="1" dirty="0" smtClean="0"/>
              <a:t>les femmes </a:t>
            </a:r>
            <a:r>
              <a:rPr lang="fr-FR" sz="2400" b="1" dirty="0"/>
              <a:t>et les hommes dans la vie locale </a:t>
            </a:r>
            <a:r>
              <a:rPr lang="fr-FR" sz="2400" dirty="0" smtClean="0"/>
              <a:t>renforce les </a:t>
            </a:r>
            <a:r>
              <a:rPr lang="fr-FR" sz="2400" dirty="0"/>
              <a:t>obligations légales </a:t>
            </a:r>
            <a:r>
              <a:rPr lang="fr-FR" sz="2400" dirty="0" smtClean="0"/>
              <a:t>de la loi </a:t>
            </a:r>
            <a:r>
              <a:rPr lang="fr-FR" sz="2400" dirty="0"/>
              <a:t>du 4 août 2014 « pour l’égalité réelle entre les femmes et les </a:t>
            </a:r>
            <a:r>
              <a:rPr lang="fr-FR" sz="2400" dirty="0" smtClean="0"/>
              <a:t>hommes».</a:t>
            </a:r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endParaRPr lang="fr-FR" sz="2400" dirty="0" smtClean="0"/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 </a:t>
            </a:r>
            <a:r>
              <a:rPr lang="fr-FR" sz="2400" dirty="0"/>
              <a:t>Un </a:t>
            </a:r>
            <a:r>
              <a:rPr lang="fr-FR" sz="2400" b="1" dirty="0"/>
              <a:t>plan d’actions basé sur 4 axes de </a:t>
            </a:r>
            <a:r>
              <a:rPr lang="fr-FR" sz="2400" b="1" dirty="0" smtClean="0"/>
              <a:t>travail, </a:t>
            </a:r>
            <a:r>
              <a:rPr lang="fr-FR" sz="2400" dirty="0" smtClean="0"/>
              <a:t>implique </a:t>
            </a:r>
            <a:r>
              <a:rPr lang="fr-FR" sz="2400" dirty="0"/>
              <a:t>notre collectivité comme </a:t>
            </a:r>
            <a:r>
              <a:rPr lang="fr-FR" sz="2400" b="1" dirty="0"/>
              <a:t>employeur </a:t>
            </a:r>
            <a:r>
              <a:rPr lang="fr-FR" sz="2400" dirty="0"/>
              <a:t>et </a:t>
            </a:r>
            <a:r>
              <a:rPr lang="fr-FR" sz="2400" b="1" dirty="0"/>
              <a:t>acteur public</a:t>
            </a:r>
            <a:r>
              <a:rPr lang="fr-FR" sz="2400" dirty="0" smtClean="0"/>
              <a:t>.</a:t>
            </a:r>
            <a:endParaRPr lang="fr-FR" sz="2400" b="1" dirty="0" smtClean="0"/>
          </a:p>
          <a:p>
            <a:pPr marL="1013850" lvl="1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/>
              <a:t>l</a:t>
            </a:r>
            <a:r>
              <a:rPr lang="fr-FR" sz="2400" dirty="0" smtClean="0"/>
              <a:t>es ressources </a:t>
            </a:r>
            <a:r>
              <a:rPr lang="fr-FR" sz="2400" dirty="0"/>
              <a:t>humaines, </a:t>
            </a:r>
            <a:endParaRPr lang="fr-FR" sz="2400" dirty="0" smtClean="0"/>
          </a:p>
          <a:p>
            <a:pPr marL="1013850" lvl="1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l’éducation </a:t>
            </a:r>
            <a:r>
              <a:rPr lang="fr-FR" sz="2400" dirty="0"/>
              <a:t>et de la jeunesse, </a:t>
            </a:r>
            <a:endParaRPr lang="fr-FR" sz="2400" dirty="0" smtClean="0"/>
          </a:p>
          <a:p>
            <a:pPr marL="1013850" lvl="1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/>
              <a:t>l</a:t>
            </a:r>
            <a:r>
              <a:rPr lang="fr-FR" sz="2400" dirty="0" smtClean="0"/>
              <a:t>es sports, </a:t>
            </a:r>
          </a:p>
          <a:p>
            <a:pPr marL="1013850" lvl="1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l’espace </a:t>
            </a:r>
            <a:r>
              <a:rPr lang="fr-FR" sz="2400" dirty="0"/>
              <a:t>public. </a:t>
            </a:r>
          </a:p>
          <a:p>
            <a:pPr marL="342900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endParaRPr lang="fr-FR" sz="24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83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700" dirty="0"/>
              <a:t>Axe 1 - Présence des femmes dans l'espace public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/>
          <a:lstStyle/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Développer les marches </a:t>
            </a:r>
            <a:r>
              <a:rPr lang="fr-FR" sz="2400" b="1" dirty="0"/>
              <a:t>exploratoires </a:t>
            </a:r>
            <a:r>
              <a:rPr lang="fr-FR" sz="2400" b="1" dirty="0" smtClean="0"/>
              <a:t>de femmes</a:t>
            </a:r>
            <a:endParaRPr lang="fr-FR" sz="2400" b="1" dirty="0"/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 </a:t>
            </a:r>
            <a:r>
              <a:rPr lang="fr-FR" sz="2400" b="1" dirty="0" smtClean="0"/>
              <a:t>Améliorer la place </a:t>
            </a:r>
            <a:r>
              <a:rPr lang="fr-FR" sz="2400" b="1" dirty="0"/>
              <a:t>du jeune public féminin sur le secteur 3 : diagnostic et propositions </a:t>
            </a:r>
            <a:endParaRPr lang="fr-FR" sz="2400" b="1" dirty="0" smtClean="0"/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 Permettre aux femmes d’intervenir dans </a:t>
            </a:r>
            <a:r>
              <a:rPr lang="fr-FR" sz="2400" b="1" dirty="0"/>
              <a:t>les projets urbains </a:t>
            </a:r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 Féminiser </a:t>
            </a:r>
            <a:r>
              <a:rPr lang="fr-FR" sz="2400" b="1" dirty="0"/>
              <a:t>l</a:t>
            </a:r>
            <a:r>
              <a:rPr lang="fr-FR" sz="2400" b="1" dirty="0" smtClean="0"/>
              <a:t>es noms à </a:t>
            </a:r>
            <a:r>
              <a:rPr lang="fr-FR" sz="2400" b="1" dirty="0"/>
              <a:t>donner aux rues et équipements </a:t>
            </a:r>
            <a:endParaRPr lang="fr-FR" sz="2400" b="1" dirty="0" smtClean="0"/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 Valoriser le plan d’action de la charte dans </a:t>
            </a:r>
            <a:r>
              <a:rPr lang="fr-FR" sz="2400" b="1" dirty="0"/>
              <a:t>la Biennale des Villes en transition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872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700" dirty="0"/>
              <a:t>Axe 2 - Lutter contre les stéréotypes </a:t>
            </a: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>dès </a:t>
            </a:r>
            <a:r>
              <a:rPr lang="fr-FR" sz="2700" dirty="0"/>
              <a:t>le plus jeune âge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20480"/>
          </a:xfrm>
        </p:spPr>
        <p:txBody>
          <a:bodyPr/>
          <a:lstStyle/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Former le </a:t>
            </a:r>
            <a:r>
              <a:rPr lang="fr-FR" sz="2400" b="1" dirty="0"/>
              <a:t>personnel </a:t>
            </a:r>
            <a:r>
              <a:rPr lang="fr-FR" sz="2400" b="1" dirty="0" smtClean="0"/>
              <a:t>de la petite </a:t>
            </a:r>
            <a:r>
              <a:rPr lang="fr-FR" sz="2400" b="1" dirty="0"/>
              <a:t>enfance / périscolaire </a:t>
            </a:r>
            <a:endParaRPr lang="fr-FR" sz="2400" dirty="0" smtClean="0">
              <a:solidFill>
                <a:srgbClr val="0070C0"/>
              </a:solidFill>
            </a:endParaRPr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Créer ou utiliser des outils-supports pour les professionnels</a:t>
            </a:r>
            <a:endParaRPr lang="fr-FR" sz="2400" dirty="0"/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Sensibiliser les animateurs </a:t>
            </a:r>
            <a:r>
              <a:rPr lang="fr-FR" sz="2400" b="1" dirty="0"/>
              <a:t>du périscolaire autour du partage de l’espace </a:t>
            </a:r>
            <a:r>
              <a:rPr lang="fr-FR" sz="2400" b="1" dirty="0" smtClean="0"/>
              <a:t>filles/garçons 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104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700" dirty="0"/>
              <a:t>Axe 3 - Développer le sport au féminin </a:t>
            </a: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>et </a:t>
            </a:r>
            <a:r>
              <a:rPr lang="fr-FR" sz="2700" dirty="0"/>
              <a:t>la mixité dans les pratiques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464496"/>
          </a:xfrm>
        </p:spPr>
        <p:txBody>
          <a:bodyPr/>
          <a:lstStyle/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Créer et développer une école </a:t>
            </a:r>
            <a:r>
              <a:rPr lang="fr-FR" sz="2400" b="1" dirty="0"/>
              <a:t>municipale de foot </a:t>
            </a:r>
            <a:r>
              <a:rPr lang="fr-FR" sz="2400" b="1" dirty="0" smtClean="0"/>
              <a:t>féminin</a:t>
            </a:r>
            <a:endParaRPr lang="fr-FR" sz="2400" dirty="0">
              <a:solidFill>
                <a:srgbClr val="0070C0"/>
              </a:solidFill>
            </a:endParaRPr>
          </a:p>
          <a:p>
            <a:pPr marL="342900" algn="just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 smtClean="0"/>
              <a:t>Réaliser un diagnostic </a:t>
            </a:r>
            <a:r>
              <a:rPr lang="fr-FR" sz="2400" b="1" dirty="0"/>
              <a:t>sur les données </a:t>
            </a:r>
            <a:r>
              <a:rPr lang="fr-FR" sz="2400" b="1" dirty="0" err="1"/>
              <a:t>genrées</a:t>
            </a:r>
            <a:r>
              <a:rPr lang="fr-FR" sz="2400" b="1" dirty="0"/>
              <a:t> de la direction des Sports et du Ministère de </a:t>
            </a:r>
            <a:r>
              <a:rPr lang="fr-FR" sz="2400" b="1" dirty="0" smtClean="0"/>
              <a:t>la Jeunesse </a:t>
            </a:r>
            <a:r>
              <a:rPr lang="fr-FR" sz="2400" b="1" dirty="0"/>
              <a:t>et des Sports </a:t>
            </a:r>
            <a:endParaRPr lang="fr-FR" sz="2400" dirty="0" smtClean="0"/>
          </a:p>
          <a:p>
            <a:pPr marL="342900">
              <a:lnSpc>
                <a:spcPct val="150000"/>
              </a:lnSpc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 </a:t>
            </a:r>
            <a:r>
              <a:rPr lang="fr-FR" sz="2400" b="1" dirty="0" err="1" smtClean="0"/>
              <a:t>Critériser</a:t>
            </a:r>
            <a:r>
              <a:rPr lang="fr-FR" sz="2400" b="1" dirty="0" smtClean="0"/>
              <a:t> </a:t>
            </a:r>
            <a:r>
              <a:rPr lang="fr-FR" sz="2400" b="1" dirty="0"/>
              <a:t>l</a:t>
            </a:r>
            <a:r>
              <a:rPr lang="fr-FR" sz="2400" b="1" dirty="0" smtClean="0"/>
              <a:t>es </a:t>
            </a:r>
            <a:r>
              <a:rPr lang="fr-FR" sz="2400" b="1" dirty="0"/>
              <a:t>subventions en tenant compte de la pratique </a:t>
            </a:r>
            <a:r>
              <a:rPr lang="fr-FR" sz="2400" b="1" dirty="0" smtClean="0"/>
              <a:t>féminine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579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700" dirty="0"/>
              <a:t>Axe 4 - Agir sur la mixité des filières </a:t>
            </a: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>et </a:t>
            </a:r>
            <a:r>
              <a:rPr lang="fr-FR" sz="2700" dirty="0"/>
              <a:t>pour un meilleur équilibre salarial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80520"/>
          </a:xfrm>
        </p:spPr>
        <p:txBody>
          <a:bodyPr/>
          <a:lstStyle/>
          <a:p>
            <a:pPr marL="342900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000" b="1" dirty="0" smtClean="0"/>
              <a:t>Communiquer et rendre lisible cet engagement</a:t>
            </a:r>
            <a:endParaRPr lang="fr-FR" sz="2000" dirty="0" smtClean="0">
              <a:solidFill>
                <a:srgbClr val="0070C0"/>
              </a:solidFill>
            </a:endParaRPr>
          </a:p>
          <a:p>
            <a:pPr marL="0" indent="0">
              <a:buClr>
                <a:schemeClr val="accent1"/>
              </a:buClr>
              <a:buSzPct val="111000"/>
              <a:buNone/>
            </a:pPr>
            <a:r>
              <a:rPr lang="fr-FR" sz="2000" b="1" dirty="0" smtClean="0"/>
              <a:t>…</a:t>
            </a:r>
            <a:r>
              <a:rPr lang="fr-FR" sz="1800" dirty="0"/>
              <a:t>e</a:t>
            </a:r>
            <a:r>
              <a:rPr lang="fr-FR" sz="1800" dirty="0" smtClean="0"/>
              <a:t>n mobilisant les </a:t>
            </a:r>
            <a:r>
              <a:rPr lang="fr-FR" sz="1800" dirty="0"/>
              <a:t>outils de communication des Ressources </a:t>
            </a:r>
            <a:r>
              <a:rPr lang="fr-FR" sz="1800" dirty="0" smtClean="0"/>
              <a:t>humaines</a:t>
            </a:r>
          </a:p>
          <a:p>
            <a:pPr marL="0" indent="0">
              <a:buClr>
                <a:schemeClr val="accent1"/>
              </a:buClr>
              <a:buSzPct val="111000"/>
              <a:buNone/>
            </a:pPr>
            <a:endParaRPr lang="fr-FR" sz="2000" b="1" dirty="0" smtClean="0"/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000" b="1" dirty="0" smtClean="0"/>
              <a:t>Favoriser l’embauche de </a:t>
            </a:r>
            <a:r>
              <a:rPr lang="fr-FR" sz="2000" b="1" dirty="0"/>
              <a:t>femmes/hommes dans les secteurs masculinisés/féminisés en agissant sur le cadre de </a:t>
            </a:r>
            <a:r>
              <a:rPr lang="fr-FR" sz="2000" b="1" dirty="0" smtClean="0"/>
              <a:t>travail</a:t>
            </a:r>
          </a:p>
          <a:p>
            <a:pPr marL="0" indent="0" algn="just">
              <a:buClr>
                <a:schemeClr val="accent1"/>
              </a:buClr>
              <a:buSzPct val="111000"/>
              <a:buNone/>
            </a:pPr>
            <a:r>
              <a:rPr lang="fr-FR" sz="2000" b="1" dirty="0" smtClean="0"/>
              <a:t>…</a:t>
            </a:r>
            <a:r>
              <a:rPr lang="fr-FR" sz="1800" dirty="0" smtClean="0"/>
              <a:t>en</a:t>
            </a:r>
            <a:r>
              <a:rPr lang="fr-FR" sz="1800" b="1" dirty="0" smtClean="0"/>
              <a:t> </a:t>
            </a:r>
            <a:r>
              <a:rPr lang="fr-FR" sz="1800" dirty="0" smtClean="0"/>
              <a:t>aménageant des locaux, en travaillant sur les ports de charge..</a:t>
            </a:r>
          </a:p>
          <a:p>
            <a:pPr marL="0" indent="0" algn="just">
              <a:buClr>
                <a:schemeClr val="accent1"/>
              </a:buClr>
              <a:buSzPct val="111000"/>
              <a:buNone/>
            </a:pPr>
            <a:endParaRPr lang="fr-FR" sz="2000" dirty="0"/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000" b="1" dirty="0" smtClean="0"/>
              <a:t>Favoriser l’embauche </a:t>
            </a:r>
            <a:r>
              <a:rPr lang="fr-FR" sz="2000" b="1" dirty="0"/>
              <a:t>de femmes/hommes dans les secteurs masculinisés/féminisés en agissant sur le </a:t>
            </a:r>
            <a:r>
              <a:rPr lang="fr-FR" sz="2000" b="1" dirty="0" smtClean="0"/>
              <a:t>recrutement</a:t>
            </a:r>
          </a:p>
          <a:p>
            <a:pPr marL="0" indent="0" algn="just">
              <a:buClr>
                <a:schemeClr val="accent1"/>
              </a:buClr>
              <a:buSzPct val="111000"/>
              <a:buNone/>
            </a:pPr>
            <a:r>
              <a:rPr lang="fr-FR" sz="2000" b="1" dirty="0" smtClean="0"/>
              <a:t>…</a:t>
            </a:r>
            <a:r>
              <a:rPr lang="fr-FR" sz="1800" dirty="0" smtClean="0"/>
              <a:t>en adaptant les outils et </a:t>
            </a:r>
            <a:r>
              <a:rPr lang="fr-FR" sz="1800" dirty="0" err="1" smtClean="0"/>
              <a:t>process</a:t>
            </a:r>
            <a:r>
              <a:rPr lang="fr-FR" sz="1800" dirty="0" smtClean="0"/>
              <a:t> de recrutement (expérimentation de CV anonymes, féminisation des intitulés de postes, mixité des jurys…) </a:t>
            </a:r>
          </a:p>
          <a:p>
            <a:pPr marL="0" indent="0" algn="just">
              <a:buClr>
                <a:schemeClr val="accent1"/>
              </a:buClr>
              <a:buSzPct val="111000"/>
              <a:buNone/>
            </a:pPr>
            <a:endParaRPr lang="fr-FR" sz="2000" dirty="0" smtClean="0"/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000" b="1" dirty="0" smtClean="0"/>
              <a:t>Intégrer un </a:t>
            </a:r>
            <a:r>
              <a:rPr lang="fr-FR" sz="2000" b="1" dirty="0"/>
              <a:t>objectif de mixité dans l’insertion professionnelle</a:t>
            </a:r>
          </a:p>
          <a:p>
            <a:pPr marL="0" indent="0" algn="just">
              <a:buClr>
                <a:schemeClr val="accent1"/>
              </a:buClr>
              <a:buSzPct val="111000"/>
              <a:buNone/>
            </a:pPr>
            <a:endParaRPr lang="fr-FR" sz="2000" dirty="0" smtClean="0"/>
          </a:p>
          <a:p>
            <a:pPr marL="0" indent="0">
              <a:buClr>
                <a:schemeClr val="accent1"/>
              </a:buClr>
              <a:buSzPct val="111000"/>
              <a:buNone/>
            </a:pP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751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 perspective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464496"/>
          </a:xfrm>
        </p:spPr>
        <p:txBody>
          <a:bodyPr/>
          <a:lstStyle/>
          <a:p>
            <a:pPr marL="0" indent="0">
              <a:buNone/>
            </a:pPr>
            <a:endParaRPr lang="fr-FR" sz="2400" dirty="0" smtClean="0">
              <a:solidFill>
                <a:srgbClr val="0070C0"/>
              </a:solidFill>
            </a:endParaRPr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b="1" dirty="0"/>
              <a:t>U</a:t>
            </a:r>
            <a:r>
              <a:rPr lang="fr-FR" sz="2400" b="1" dirty="0" smtClean="0"/>
              <a:t>n </a:t>
            </a:r>
            <a:r>
              <a:rPr lang="fr-FR" sz="2400" b="1" dirty="0"/>
              <a:t>ensemble d’actions majoritairement en cours</a:t>
            </a:r>
            <a:r>
              <a:rPr lang="fr-FR" sz="2400" dirty="0"/>
              <a:t> sur les 4 axes </a:t>
            </a:r>
            <a:r>
              <a:rPr lang="fr-FR" sz="2400" dirty="0" smtClean="0"/>
              <a:t>définis, avec </a:t>
            </a:r>
            <a:r>
              <a:rPr lang="fr-FR" sz="2400" dirty="0"/>
              <a:t>une minorité d’actions restant à mettre en œuvre</a:t>
            </a:r>
            <a:r>
              <a:rPr lang="fr-FR" sz="2400" dirty="0" smtClean="0"/>
              <a:t>.</a:t>
            </a:r>
          </a:p>
          <a:p>
            <a:pPr marL="342900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endParaRPr lang="fr-FR" sz="2400" dirty="0"/>
          </a:p>
          <a:p>
            <a:pPr marL="342900" algn="just">
              <a:buClr>
                <a:schemeClr val="accent1"/>
              </a:buClr>
              <a:buSzPct val="111000"/>
              <a:buFont typeface="Wingdings" panose="05000000000000000000" pitchFamily="2" charset="2"/>
              <a:buChar char="v"/>
            </a:pPr>
            <a:r>
              <a:rPr lang="fr-FR" sz="2400" dirty="0" smtClean="0"/>
              <a:t>Un </a:t>
            </a:r>
            <a:r>
              <a:rPr lang="fr-FR" sz="2400" b="1" dirty="0" smtClean="0"/>
              <a:t>comité </a:t>
            </a:r>
            <a:r>
              <a:rPr lang="fr-FR" sz="2400" b="1" dirty="0"/>
              <a:t>de suivi et d’évaluation </a:t>
            </a:r>
            <a:r>
              <a:rPr lang="fr-FR" sz="2400" dirty="0"/>
              <a:t>en mars </a:t>
            </a:r>
            <a:r>
              <a:rPr lang="fr-FR" sz="2400" dirty="0" smtClean="0"/>
              <a:t>2017 qui permettra </a:t>
            </a:r>
            <a:r>
              <a:rPr lang="fr-FR" sz="2400" dirty="0"/>
              <a:t>d’enrichir les orientations </a:t>
            </a:r>
            <a:r>
              <a:rPr lang="fr-FR" sz="2400" dirty="0" smtClean="0"/>
              <a:t>du </a:t>
            </a:r>
            <a:r>
              <a:rPr lang="fr-FR" sz="2400" dirty="0"/>
              <a:t>Comité de pilotage </a:t>
            </a:r>
            <a:r>
              <a:rPr lang="fr-FR" sz="2400" dirty="0" smtClean="0"/>
              <a:t>et de réfléchir à d’autres actions à </a:t>
            </a:r>
            <a:r>
              <a:rPr lang="fr-FR" sz="2400" dirty="0"/>
              <a:t>développer.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803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447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Thème Office</vt:lpstr>
      <vt:lpstr>Conseil municipal du 7 novembre 2016</vt:lpstr>
      <vt:lpstr>Une priorité, des engagements </vt:lpstr>
      <vt:lpstr>Axe 1 - Présence des femmes dans l'espace public  </vt:lpstr>
      <vt:lpstr>Axe 2 - Lutter contre les stéréotypes  dès le plus jeune âge </vt:lpstr>
      <vt:lpstr>Axe 3 - Développer le sport au féminin  et la mixité dans les pratiques </vt:lpstr>
      <vt:lpstr>Axe 4 - Agir sur la mixité des filières  et pour un meilleur équilibre salarial </vt:lpstr>
      <vt:lpstr>En perspective </vt:lpstr>
    </vt:vector>
  </TitlesOfParts>
  <Company>Ville de Grenoble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BERTHET Laurence</dc:creator>
  <cp:lastModifiedBy>Sylvie Tessier</cp:lastModifiedBy>
  <cp:revision>62</cp:revision>
  <dcterms:created xsi:type="dcterms:W3CDTF">2016-12-03T14:50:54Z</dcterms:created>
  <dcterms:modified xsi:type="dcterms:W3CDTF">2016-12-03T14:54:22Z</dcterms:modified>
</cp:coreProperties>
</file>