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8" r:id="rId6"/>
    <p:sldId id="278" r:id="rId7"/>
    <p:sldId id="272" r:id="rId8"/>
    <p:sldId id="276" r:id="rId9"/>
    <p:sldId id="261" r:id="rId10"/>
    <p:sldId id="277" r:id="rId11"/>
    <p:sldId id="265" r:id="rId12"/>
  </p:sldIdLst>
  <p:sldSz cx="9906000" cy="6858000" type="A4"/>
  <p:notesSz cx="6797675" cy="98742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11A7578E-F594-48B9-ADB0-151C4CDE6BA2}">
          <p14:sldIdLst>
            <p14:sldId id="256"/>
            <p14:sldId id="257"/>
            <p14:sldId id="266"/>
            <p14:sldId id="267"/>
            <p14:sldId id="268"/>
            <p14:sldId id="278"/>
            <p14:sldId id="272"/>
            <p14:sldId id="276"/>
            <p14:sldId id="261"/>
            <p14:sldId id="277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BC"/>
    <a:srgbClr val="D1CABE"/>
    <a:srgbClr val="E30040"/>
    <a:srgbClr val="A80B39"/>
    <a:srgbClr val="266282"/>
    <a:srgbClr val="97BF0D"/>
    <a:srgbClr val="E95D0F"/>
    <a:srgbClr val="4A6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46" autoAdjust="0"/>
    <p:restoredTop sz="90929"/>
  </p:normalViewPr>
  <p:slideViewPr>
    <p:cSldViewPr>
      <p:cViewPr>
        <p:scale>
          <a:sx n="73" d="100"/>
          <a:sy n="73" d="100"/>
        </p:scale>
        <p:origin x="-570" y="-660"/>
      </p:cViewPr>
      <p:guideLst>
        <p:guide orient="horz" pos="1071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1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8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DABE4D-6974-4187-912B-19039B29F5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329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Pourcentage grenoblois d’EHPAD = 5 places</a:t>
            </a:r>
            <a:r>
              <a:rPr lang="fr-FR" baseline="0" dirty="0" smtClean="0"/>
              <a:t> pour 100 PA de plus de 75 ans – 4,5 si on enlève les places de Lucie </a:t>
            </a:r>
            <a:r>
              <a:rPr lang="fr-FR" baseline="0" dirty="0" err="1" smtClean="0"/>
              <a:t>Pellat</a:t>
            </a:r>
            <a:r>
              <a:rPr lang="fr-FR" baseline="0" dirty="0" smtClean="0"/>
              <a:t> (gestion Grenoble, mais hors territoire)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ABE4D-6974-4187-912B-19039B29F50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7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80 à 84</a:t>
            </a:r>
            <a:r>
              <a:rPr lang="fr-FR" baseline="0" dirty="0" smtClean="0"/>
              <a:t> places</a:t>
            </a:r>
          </a:p>
          <a:p>
            <a:r>
              <a:rPr lang="fr-FR" baseline="0" dirty="0" smtClean="0"/>
              <a:t>2 unités dédiées aux personnes malades d’Alzheimer</a:t>
            </a:r>
          </a:p>
          <a:p>
            <a:r>
              <a:rPr lang="fr-FR" baseline="0" dirty="0" smtClean="0"/>
              <a:t>Un espace vert privatif, lié à un espace public, en articulation avec le parc de l’Alliance</a:t>
            </a:r>
          </a:p>
          <a:p>
            <a:r>
              <a:rPr lang="fr-FR" baseline="0" dirty="0" smtClean="0"/>
              <a:t>Au cœur d’un pôle de services et d’équipements : nouveau groupe scolaire</a:t>
            </a:r>
          </a:p>
          <a:p>
            <a:r>
              <a:rPr lang="fr-FR" baseline="0" dirty="0" smtClean="0"/>
              <a:t>En lien avec les objectifs </a:t>
            </a:r>
            <a:r>
              <a:rPr lang="fr-FR" baseline="0" dirty="0" err="1" smtClean="0"/>
              <a:t>environnemetaux</a:t>
            </a:r>
            <a:r>
              <a:rPr lang="fr-FR" baseline="0" dirty="0" smtClean="0"/>
              <a:t> de la ZAC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ABE4D-6974-4187-912B-19039B29F50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7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80 à 84</a:t>
            </a:r>
            <a:r>
              <a:rPr lang="fr-FR" baseline="0" dirty="0" smtClean="0"/>
              <a:t> places</a:t>
            </a:r>
          </a:p>
          <a:p>
            <a:r>
              <a:rPr lang="fr-FR" baseline="0" dirty="0" smtClean="0"/>
              <a:t>2 unités dédiées aux personnes malades d’Alzheimer</a:t>
            </a:r>
          </a:p>
          <a:p>
            <a:r>
              <a:rPr lang="fr-FR" baseline="0" dirty="0" smtClean="0"/>
              <a:t>Un espace vert privatif, lié à un espace public, en articulation avec le parc de l’Alliance</a:t>
            </a:r>
          </a:p>
          <a:p>
            <a:r>
              <a:rPr lang="fr-FR" baseline="0" dirty="0" smtClean="0"/>
              <a:t>Au cœur d’un pôle de services et d’équipements : nouveau groupe scolaire</a:t>
            </a:r>
          </a:p>
          <a:p>
            <a:r>
              <a:rPr lang="fr-FR" baseline="0" dirty="0" smtClean="0"/>
              <a:t>En lien avec les objectifs </a:t>
            </a:r>
            <a:r>
              <a:rPr lang="fr-FR" baseline="0" dirty="0" err="1" smtClean="0"/>
              <a:t>environnemetaux</a:t>
            </a:r>
            <a:r>
              <a:rPr lang="fr-FR" baseline="0" dirty="0" smtClean="0"/>
              <a:t> de la ZAC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ABE4D-6974-4187-912B-19039B29F50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7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Lumière, ouverture sur la place, création d’un nouveau jardin et d’une terrasse accessible, accessibilité complète de la salle à manger, rénovation des espaces communs de l’étage : salon, salle</a:t>
            </a:r>
            <a:r>
              <a:rPr lang="fr-FR" baseline="0" dirty="0" smtClean="0"/>
              <a:t> d’animation, vestiaires, buanderie des résidents et du personnel …</a:t>
            </a:r>
          </a:p>
          <a:p>
            <a:r>
              <a:rPr lang="fr-FR" baseline="0" dirty="0" smtClean="0"/>
              <a:t>Inauguration en juin par le Maire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ABE4D-6974-4187-912B-19039B29F50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31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D’ici 2021,</a:t>
            </a:r>
            <a:r>
              <a:rPr lang="fr-FR" baseline="0" dirty="0" smtClean="0"/>
              <a:t> s’ajoutera également, la livraison d’un petit programme de logements sociaux (OPAC 38) sur la partie en blanc à l’arrière de la résidence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ABE4D-6974-4187-912B-19039B29F50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3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5192713"/>
            <a:ext cx="13319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906000" cy="3500438"/>
          </a:xfrm>
          <a:prstGeom prst="rect">
            <a:avLst/>
          </a:prstGeom>
          <a:solidFill>
            <a:srgbClr val="D1CA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ZoneTexte 3"/>
          <p:cNvSpPr txBox="1">
            <a:spLocks noChangeArrowheads="1"/>
          </p:cNvSpPr>
          <p:nvPr userDrawn="1"/>
        </p:nvSpPr>
        <p:spPr bwMode="auto">
          <a:xfrm>
            <a:off x="1460500" y="908328"/>
            <a:ext cx="6985000" cy="18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fr-FR" sz="9600" b="1" dirty="0">
                <a:solidFill>
                  <a:srgbClr val="E3004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fr-FR" sz="9600" b="1" dirty="0">
                <a:solidFill>
                  <a:srgbClr val="E95D0F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fr-FR" sz="9600" b="1" dirty="0">
                <a:solidFill>
                  <a:srgbClr val="00A4BC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fr-FR" sz="9600" b="1" dirty="0">
                <a:solidFill>
                  <a:srgbClr val="97BF0D"/>
                </a:solidFill>
                <a:latin typeface="Tahoma" pitchFamily="34" charset="0"/>
                <a:cs typeface="Tahoma" pitchFamily="34" charset="0"/>
              </a:rPr>
              <a:t>S</a:t>
            </a:r>
          </a:p>
          <a:p>
            <a:pPr algn="ctr">
              <a:lnSpc>
                <a:spcPct val="75000"/>
              </a:lnSpc>
            </a:pPr>
            <a:r>
              <a:rPr lang="fr-FR" sz="7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fr-FR" sz="7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Grenoble</a:t>
            </a:r>
            <a:endParaRPr lang="fr-FR" sz="3600" dirty="0">
              <a:solidFill>
                <a:srgbClr val="00A4B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 rot="-360000">
            <a:off x="1724388" y="4044200"/>
            <a:ext cx="6192838" cy="549310"/>
          </a:xfrm>
        </p:spPr>
        <p:txBody>
          <a:bodyPr lIns="0" tIns="0" rIns="0" bIns="0"/>
          <a:lstStyle>
            <a:lvl1pPr marL="0" indent="0">
              <a:buNone/>
              <a:defRPr lang="fr-FR" sz="3600" kern="1200" baseline="0" dirty="0" smtClean="0">
                <a:solidFill>
                  <a:srgbClr val="00A4BC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>
              <a:defRPr lang="fr-FR" sz="3600" kern="1200" dirty="0" smtClean="0">
                <a:solidFill>
                  <a:srgbClr val="00A4BC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>
              <a:defRPr lang="fr-FR" sz="3600" kern="1200" dirty="0" smtClean="0">
                <a:solidFill>
                  <a:srgbClr val="00A4BC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>
              <a:defRPr lang="fr-FR" sz="3600" kern="1200" dirty="0" smtClean="0">
                <a:solidFill>
                  <a:srgbClr val="00A4BC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>
              <a:defRPr lang="fr-FR" sz="3600" kern="1200" dirty="0">
                <a:solidFill>
                  <a:srgbClr val="00A4BC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3584848" y="5373216"/>
            <a:ext cx="3384550" cy="431824"/>
          </a:xfrm>
        </p:spPr>
        <p:txBody>
          <a:bodyPr lIns="0" tIns="0" r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2400" kern="1200" baseline="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4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4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4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400" kern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</a:lstStyle>
          <a:p>
            <a:pPr lvl="0"/>
            <a:r>
              <a:rPr lang="fr-FR" dirty="0" smtClean="0"/>
              <a:t>Date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00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906000" cy="765175"/>
          </a:xfrm>
          <a:solidFill>
            <a:srgbClr val="00A4BC"/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 lang="fr-FR" b="1" kern="1200" dirty="0">
                <a:solidFill>
                  <a:srgbClr val="D1CA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488" y="1381185"/>
            <a:ext cx="8420100" cy="41148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Modifiez les styles du texte du masque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Deuxième niveau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Troisième niveau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Quatrième niveau</a:t>
            </a:r>
          </a:p>
        </p:txBody>
      </p:sp>
      <p:pic>
        <p:nvPicPr>
          <p:cNvPr id="8" name="Picture 3" descr="L:\SECRETARIAT GENERAL\POLE CIDP\COMMUNICATION\Charte graphique CCAS\Nouveau logotype CCAS\Documents A5\Logo Quadri Superposé Couleu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5732463"/>
            <a:ext cx="8207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200473" y="5732463"/>
            <a:ext cx="4464495" cy="863377"/>
          </a:xfrm>
          <a:prstGeom prst="rect">
            <a:avLst/>
          </a:prstGeom>
          <a:blipFill dpi="0" rotWithShape="1">
            <a:blip r:embed="rId3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" r="-1531" b="-100000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44488" y="980728"/>
            <a:ext cx="9145587" cy="400110"/>
          </a:xfrm>
          <a:noFill/>
        </p:spPr>
        <p:txBody>
          <a:bodyPr>
            <a:spAutoFit/>
          </a:bodyPr>
          <a:lstStyle>
            <a:lvl1pPr marL="0" indent="0">
              <a:buNone/>
              <a:defRPr lang="fr-FR" sz="2000" b="1" kern="1200" smtClean="0">
                <a:solidFill>
                  <a:srgbClr val="00A4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lang="fr-FR" sz="2400" kern="1200" smtClean="0">
                <a:latin typeface="Arial" charset="0"/>
                <a:ea typeface="+mn-ea"/>
                <a:cs typeface="+mn-cs"/>
              </a:defRPr>
            </a:lvl2pPr>
            <a:lvl3pPr>
              <a:defRPr lang="fr-FR" kern="1200" smtClean="0">
                <a:latin typeface="Arial" charset="0"/>
                <a:ea typeface="+mn-ea"/>
                <a:cs typeface="+mn-cs"/>
              </a:defRPr>
            </a:lvl3pPr>
            <a:lvl4pPr>
              <a:defRPr lang="fr-FR" sz="2400" kern="1200" smtClean="0">
                <a:latin typeface="Arial" charset="0"/>
                <a:ea typeface="+mn-ea"/>
                <a:cs typeface="+mn-cs"/>
              </a:defRPr>
            </a:lvl4pPr>
            <a:lvl5pPr>
              <a:defRPr lang="fr-FR" sz="2400" kern="1200">
                <a:latin typeface="Arial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101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D624-83B0-45DD-9D0A-53B00A4AC770}" type="datetimeFigureOut">
              <a:rPr lang="fr-FR" smtClean="0"/>
              <a:t>23/06/2017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395C-7A3B-4E4B-8270-C6770DD02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0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89A50D-D760-4000-85F0-2E12A61F85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0369" y="3935982"/>
            <a:ext cx="9765262" cy="1311624"/>
          </a:xfrm>
        </p:spPr>
        <p:txBody>
          <a:bodyPr/>
          <a:lstStyle/>
          <a:p>
            <a:pPr algn="ctr"/>
            <a:r>
              <a:rPr lang="fr-FR" dirty="0"/>
              <a:t>Plan stratégique hébergement Personnes </a:t>
            </a:r>
            <a:r>
              <a:rPr lang="fr-FR" dirty="0" smtClean="0"/>
              <a:t>Agées</a:t>
            </a:r>
          </a:p>
          <a:p>
            <a:pPr algn="ctr"/>
            <a:r>
              <a:rPr lang="fr-FR" dirty="0" smtClean="0"/>
              <a:t>Ville - CCAS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76736" y="5373216"/>
            <a:ext cx="4752528" cy="431824"/>
          </a:xfrm>
        </p:spPr>
        <p:txBody>
          <a:bodyPr/>
          <a:lstStyle/>
          <a:p>
            <a:pPr algn="ctr"/>
            <a:r>
              <a:rPr lang="fr-FR" dirty="0" smtClean="0"/>
              <a:t>Délibération cadre du 26 juin 2017</a:t>
            </a:r>
          </a:p>
        </p:txBody>
      </p:sp>
    </p:spTree>
    <p:extLst>
      <p:ext uri="{BB962C8B-B14F-4D97-AF65-F5344CB8AC3E}">
        <p14:creationId xmlns:p14="http://schemas.microsoft.com/office/powerpoint/2010/main" val="22395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fr-FR" sz="2400" dirty="0"/>
              <a:t>Réaménagement des espaces extérieurs de l’EHPAD </a:t>
            </a:r>
          </a:p>
          <a:p>
            <a:pPr lvl="0"/>
            <a:r>
              <a:rPr lang="fr-FR" sz="2400" dirty="0"/>
              <a:t>Lucie </a:t>
            </a:r>
            <a:r>
              <a:rPr lang="fr-FR" sz="2400" dirty="0" err="1"/>
              <a:t>Pellat</a:t>
            </a:r>
            <a:endParaRPr lang="fr-F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7" y="1424389"/>
            <a:ext cx="6912767" cy="438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>
            <a:spLocks noGrp="1"/>
          </p:cNvSpPr>
          <p:nvPr>
            <p:ph type="body" sz="quarter" idx="11"/>
          </p:nvPr>
        </p:nvSpPr>
        <p:spPr>
          <a:xfrm>
            <a:off x="344488" y="980728"/>
            <a:ext cx="9145587" cy="40011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Mise </a:t>
            </a:r>
            <a:r>
              <a:rPr lang="fr-FR" dirty="0"/>
              <a:t>en accessibilité et valorisation des </a:t>
            </a:r>
            <a:r>
              <a:rPr lang="fr-FR" dirty="0" smtClean="0"/>
              <a:t>extérieurs : 2018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4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488" y="1196753"/>
            <a:ext cx="9217024" cy="372420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fr-FR" sz="1800" dirty="0" smtClean="0"/>
              <a:t>Une mobilisation à maintenir, pour achever le déploiement de l’ensemble du plan :</a:t>
            </a:r>
          </a:p>
          <a:p>
            <a:pPr>
              <a:lnSpc>
                <a:spcPct val="170000"/>
              </a:lnSpc>
            </a:pPr>
            <a:r>
              <a:rPr lang="fr-FR" sz="1800" dirty="0" smtClean="0"/>
              <a:t>Transformation des </a:t>
            </a:r>
            <a:r>
              <a:rPr lang="fr-FR" sz="1800" dirty="0" err="1" smtClean="0"/>
              <a:t>Delphinelles</a:t>
            </a:r>
            <a:r>
              <a:rPr lang="fr-FR" sz="1800" dirty="0" smtClean="0"/>
              <a:t> dans un nouveau projet médico-social</a:t>
            </a:r>
          </a:p>
          <a:p>
            <a:pPr>
              <a:lnSpc>
                <a:spcPct val="170000"/>
              </a:lnSpc>
            </a:pPr>
            <a:r>
              <a:rPr lang="fr-FR" sz="1800" dirty="0" smtClean="0"/>
              <a:t>Devenir de Montesquieu, foncier public, suite au départ de la résidence autonomie vers sa nouvelle implantation</a:t>
            </a:r>
          </a:p>
          <a:p>
            <a:pPr>
              <a:lnSpc>
                <a:spcPct val="170000"/>
              </a:lnSpc>
            </a:pPr>
            <a:r>
              <a:rPr lang="fr-FR" sz="1800" dirty="0" smtClean="0"/>
              <a:t>Evolution de l’EHPAD Saint Bruno, vers un statut de résidence autonomie ?</a:t>
            </a:r>
          </a:p>
          <a:p>
            <a:pPr>
              <a:lnSpc>
                <a:spcPct val="170000"/>
              </a:lnSpc>
            </a:pPr>
            <a:r>
              <a:rPr lang="fr-FR" sz="1800" dirty="0" smtClean="0"/>
              <a:t>Rénovation-extension de la résidence Lucie </a:t>
            </a:r>
            <a:r>
              <a:rPr lang="fr-FR" sz="1800" dirty="0" err="1" smtClean="0"/>
              <a:t>Pellat</a:t>
            </a:r>
            <a:endParaRPr lang="fr-FR" sz="1800" dirty="0" smtClean="0"/>
          </a:p>
          <a:p>
            <a:endParaRPr lang="fr-FR" sz="1800" dirty="0"/>
          </a:p>
        </p:txBody>
      </p:sp>
      <p:sp>
        <p:nvSpPr>
          <p:cNvPr id="6" name="Titr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7500"/>
          </a:bodyPr>
          <a:lstStyle/>
          <a:p>
            <a:r>
              <a:rPr lang="fr-FR" dirty="0" smtClean="0"/>
              <a:t>Et des perspectives pour la période 2021 - 2024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5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vieillissement à Grenoble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fr-FR" sz="1800" dirty="0"/>
              <a:t>Un grenoblois sur 5 est âgé de 60 ans et </a:t>
            </a:r>
            <a:r>
              <a:rPr lang="fr-FR" sz="1800" dirty="0" smtClean="0"/>
              <a:t>+ ; 14 </a:t>
            </a:r>
            <a:r>
              <a:rPr lang="fr-FR" sz="1800" dirty="0"/>
              <a:t>000 personnes de 75 ans et +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Augmentation du nombre de personnes âgées : +1% par an, contre 0,4% par an pour l’ensemble de la population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Une représentation des PA différenciée selon les secteurs (50% des personnes âgées de 75 ans et + vivent dans  les secteurs 2 et 4</a:t>
            </a:r>
            <a:r>
              <a:rPr lang="fr-FR" sz="1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Des facteurs de vulnérabilité majeurs :</a:t>
            </a:r>
            <a:endParaRPr lang="fr-FR" sz="1800" dirty="0"/>
          </a:p>
          <a:p>
            <a:pPr lvl="1">
              <a:spcBef>
                <a:spcPts val="600"/>
              </a:spcBef>
            </a:pPr>
            <a:r>
              <a:rPr lang="fr-FR" sz="1800" dirty="0" smtClean="0">
                <a:ea typeface="+mn-ea"/>
                <a:cs typeface="+mn-cs"/>
              </a:rPr>
              <a:t>1900 </a:t>
            </a:r>
            <a:r>
              <a:rPr lang="fr-FR" sz="1800" dirty="0">
                <a:ea typeface="+mn-ea"/>
                <a:cs typeface="+mn-cs"/>
              </a:rPr>
              <a:t>personnes bénéficiaires de l’APA à domicile</a:t>
            </a:r>
          </a:p>
          <a:p>
            <a:pPr lvl="1">
              <a:spcBef>
                <a:spcPts val="600"/>
              </a:spcBef>
            </a:pPr>
            <a:r>
              <a:rPr lang="fr-FR" sz="1800" dirty="0">
                <a:ea typeface="+mn-ea"/>
                <a:cs typeface="+mn-cs"/>
              </a:rPr>
              <a:t>4990 personnes de 80 et + vivent seules </a:t>
            </a:r>
          </a:p>
          <a:p>
            <a:pPr lvl="1">
              <a:spcBef>
                <a:spcPts val="600"/>
              </a:spcBef>
            </a:pPr>
            <a:r>
              <a:rPr lang="fr-FR" sz="1800" dirty="0">
                <a:ea typeface="+mn-ea"/>
                <a:cs typeface="+mn-cs"/>
              </a:rPr>
              <a:t>La moitié des PA de 75 ans et plus vit dans un T4 ou T5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Au niveau métropolitain, 2408 places d’EHPAD, soit 6,6 pour 100 PA de 75 ans et +, à rapprocher de la moyenne départementale (9) et nationale (9,5</a:t>
            </a:r>
            <a:r>
              <a:rPr lang="fr-FR" sz="1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6400 personnes en liste d’attente pour une entrée en EHPAD sur l’agglomération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300 grenoblois sont en attente sur un autre territoire du département</a:t>
            </a:r>
            <a:endParaRPr lang="fr-FR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44488" y="980728"/>
            <a:ext cx="9145587" cy="400110"/>
          </a:xfrm>
        </p:spPr>
        <p:txBody>
          <a:bodyPr/>
          <a:lstStyle/>
          <a:p>
            <a:r>
              <a:rPr lang="fr-FR" dirty="0"/>
              <a:t>Données de </a:t>
            </a:r>
            <a:r>
              <a:rPr lang="fr-FR" dirty="0" smtClean="0"/>
              <a:t>cadrage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6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488" y="1371600"/>
            <a:ext cx="9289032" cy="41148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fr-FR" sz="1800" dirty="0"/>
              <a:t>Au regard du vieillissement du territoire, et de la faible couverture en places d’hébergement, notamment pour les plus dépendants, des besoins existent et augmentent à Grenoble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Une participation du CCAS de Grenoble à la réponse hébergement PA qui est importante</a:t>
            </a:r>
          </a:p>
          <a:p>
            <a:pPr lvl="1">
              <a:spcBef>
                <a:spcPts val="600"/>
              </a:spcBef>
            </a:pPr>
            <a:r>
              <a:rPr lang="fr-FR" sz="1800" dirty="0">
                <a:ea typeface="+mn-ea"/>
                <a:cs typeface="+mn-cs"/>
              </a:rPr>
              <a:t>Quantitativement (100% de l’offre résidence autonomie, un tiers de l’offre EHPAD)</a:t>
            </a:r>
          </a:p>
          <a:p>
            <a:pPr lvl="1">
              <a:spcBef>
                <a:spcPts val="600"/>
              </a:spcBef>
            </a:pPr>
            <a:r>
              <a:rPr lang="fr-FR" sz="1800" dirty="0">
                <a:ea typeface="+mn-ea"/>
                <a:cs typeface="+mn-cs"/>
              </a:rPr>
              <a:t>Et au regard des enjeux d’accès de tous à une offre d’hébergement adaptée (les EHPAD publics ont vocation sociale à accueillir toute personne sans discrimination, quel que soit leur degré de dépendance et de troubles, quelles que soit leurs ressources financières, les plus démunis mais également des familles à revenu modeste. Vocation sociale qui se traduit par l’habilitation à l’aide sociale).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Les </a:t>
            </a:r>
            <a:r>
              <a:rPr lang="fr-FR" sz="1800" dirty="0"/>
              <a:t>autorités de tutelles </a:t>
            </a:r>
            <a:r>
              <a:rPr lang="fr-FR" sz="1800" dirty="0" smtClean="0"/>
              <a:t>(ARS et Département) ont validé la </a:t>
            </a:r>
            <a:r>
              <a:rPr lang="fr-FR" sz="1800" dirty="0"/>
              <a:t>qualité d’accompagnement proposée par les établissements (évaluations externes en 2015)</a:t>
            </a:r>
          </a:p>
          <a:p>
            <a:pPr>
              <a:spcBef>
                <a:spcPts val="600"/>
              </a:spcBef>
            </a:pPr>
            <a:r>
              <a:rPr lang="fr-FR" sz="1800" dirty="0"/>
              <a:t>Mais  </a:t>
            </a:r>
            <a:r>
              <a:rPr lang="fr-FR" sz="1800" dirty="0" smtClean="0"/>
              <a:t>l’offre </a:t>
            </a:r>
            <a:r>
              <a:rPr lang="fr-FR" sz="1800" dirty="0"/>
              <a:t>publique </a:t>
            </a:r>
            <a:r>
              <a:rPr lang="fr-FR" sz="1800" dirty="0" smtClean="0"/>
              <a:t>est aujourd’hui </a:t>
            </a:r>
            <a:r>
              <a:rPr lang="fr-FR" sz="1800" dirty="0"/>
              <a:t>globalement vétuste et  inadaptée, </a:t>
            </a:r>
            <a:r>
              <a:rPr lang="fr-FR" sz="1800" dirty="0" smtClean="0"/>
              <a:t>et il </a:t>
            </a:r>
            <a:r>
              <a:rPr lang="fr-FR" sz="1800" dirty="0"/>
              <a:t>est indispensable </a:t>
            </a:r>
            <a:r>
              <a:rPr lang="fr-FR" sz="1800" dirty="0" smtClean="0"/>
              <a:t>de la </a:t>
            </a:r>
            <a:r>
              <a:rPr lang="fr-FR" sz="1800" dirty="0"/>
              <a:t>transformer.</a:t>
            </a:r>
          </a:p>
        </p:txBody>
      </p:sp>
      <p:sp>
        <p:nvSpPr>
          <p:cNvPr id="6" name="Titre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08720"/>
          </a:xfrm>
        </p:spPr>
        <p:txBody>
          <a:bodyPr/>
          <a:lstStyle/>
          <a:p>
            <a:r>
              <a:rPr lang="fr-FR" dirty="0" smtClean="0"/>
              <a:t>Les enjeux de la réponse en hébergement dédié aux personnes âgées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7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2504728" cy="5805264"/>
          </a:xfrm>
        </p:spPr>
        <p:txBody>
          <a:bodyPr/>
          <a:lstStyle/>
          <a:p>
            <a:r>
              <a:rPr lang="fr-FR" sz="2400" dirty="0" smtClean="0"/>
              <a:t>Cartographie des établissements pour Personnes Agées</a:t>
            </a:r>
            <a:endParaRPr lang="fr-FR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4011" r="2064" b="11079"/>
          <a:stretch/>
        </p:blipFill>
        <p:spPr bwMode="auto">
          <a:xfrm>
            <a:off x="2576736" y="-1785"/>
            <a:ext cx="5747795" cy="68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488" y="944724"/>
            <a:ext cx="9361040" cy="4968552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70000"/>
              </a:lnSpc>
            </a:pPr>
            <a:r>
              <a:rPr lang="fr-FR" sz="1800" b="1" dirty="0"/>
              <a:t>Maintien quantitatif de l’offre </a:t>
            </a:r>
            <a:r>
              <a:rPr lang="fr-FR" sz="1800" dirty="0"/>
              <a:t>: légère diminution sur le volet résidence autonomie, augmentation sur EHPAD</a:t>
            </a:r>
          </a:p>
          <a:p>
            <a:pPr>
              <a:lnSpc>
                <a:spcPct val="170000"/>
              </a:lnSpc>
            </a:pPr>
            <a:r>
              <a:rPr lang="fr-FR" sz="1800" b="1" dirty="0"/>
              <a:t>Transformation de l’offre </a:t>
            </a:r>
            <a:r>
              <a:rPr lang="fr-FR" sz="1800" dirty="0"/>
              <a:t>: développement de la qualité, renforcement de la sécurité, création de places dédiées aux personnes atteintes de la maladie d’Alzheimer</a:t>
            </a:r>
          </a:p>
          <a:p>
            <a:pPr>
              <a:lnSpc>
                <a:spcPct val="170000"/>
              </a:lnSpc>
            </a:pPr>
            <a:r>
              <a:rPr lang="fr-FR" sz="1800" b="1" dirty="0"/>
              <a:t>Modèles économiques durables </a:t>
            </a:r>
            <a:r>
              <a:rPr lang="fr-FR" sz="1800" dirty="0"/>
              <a:t>: validés dans le cadre de CPOM négociés en 2017 (contrats pluriannuels d’objectifs et de moyens)</a:t>
            </a:r>
          </a:p>
          <a:p>
            <a:pPr>
              <a:lnSpc>
                <a:spcPct val="170000"/>
              </a:lnSpc>
            </a:pPr>
            <a:r>
              <a:rPr lang="fr-FR" sz="1800" b="1" dirty="0"/>
              <a:t>Près de </a:t>
            </a:r>
            <a:r>
              <a:rPr lang="fr-FR" sz="1800" b="1" dirty="0" smtClean="0"/>
              <a:t>23 M d’€ </a:t>
            </a:r>
            <a:r>
              <a:rPr lang="fr-FR" sz="1800" b="1" dirty="0"/>
              <a:t>de travaux à engager</a:t>
            </a:r>
            <a:r>
              <a:rPr lang="fr-FR" sz="1800" dirty="0"/>
              <a:t>, sous maîtrise d’ouvrage bailleurs publics, avec le soutien de la CNAV, du Département, des caisses de retraite complémentaires</a:t>
            </a:r>
          </a:p>
          <a:p>
            <a:pPr>
              <a:lnSpc>
                <a:spcPct val="170000"/>
              </a:lnSpc>
            </a:pPr>
            <a:r>
              <a:rPr lang="fr-FR" sz="1800" dirty="0"/>
              <a:t>Une aide exceptionnelle de la Ville sollicitée pour l’opération de rénovation de la résidence Saint Laurent</a:t>
            </a:r>
          </a:p>
        </p:txBody>
      </p:sp>
      <p:sp>
        <p:nvSpPr>
          <p:cNvPr id="6" name="Titr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Un plan d’ensemble 2017 - 2021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9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Flaubert : livraison début 2021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2148" r="2001" b="2372"/>
          <a:stretch/>
        </p:blipFill>
        <p:spPr bwMode="auto">
          <a:xfrm>
            <a:off x="203200" y="1459523"/>
            <a:ext cx="9499601" cy="393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Flaubert : livraison début 2021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 b="1951"/>
          <a:stretch/>
        </p:blipFill>
        <p:spPr bwMode="auto">
          <a:xfrm>
            <a:off x="832486" y="1284626"/>
            <a:ext cx="8241028" cy="42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3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Rénovation de la résidence du Lac</a:t>
            </a:r>
            <a:br>
              <a:rPr lang="fr-FR" sz="2800" dirty="0"/>
            </a:br>
            <a:r>
              <a:rPr lang="fr-FR" sz="2800" dirty="0"/>
              <a:t>livraison février 2017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Photos de la nouvelle salle à manger</a:t>
            </a:r>
            <a:endParaRPr lang="fr-FR" dirty="0"/>
          </a:p>
        </p:txBody>
      </p:sp>
      <p:pic>
        <p:nvPicPr>
          <p:cNvPr id="1026" name="Picture 2" descr="K:\8-DEH\5-RESIDENCES AUTONOMIE\6-STRUCTURES\TRAVAUX\LE LAC\Photos nouvelle salle a manger\WP_20170523_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/>
          <a:stretch/>
        </p:blipFill>
        <p:spPr bwMode="auto">
          <a:xfrm>
            <a:off x="3564248" y="1394340"/>
            <a:ext cx="2777504" cy="4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8-DEH\5-RESIDENCES AUTONOMIE\6-STRUCTURES\TRAVAUX\LE LAC\Photos nouvelle salle a manger\WP_20170523_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/>
          <a:stretch/>
        </p:blipFill>
        <p:spPr bwMode="auto">
          <a:xfrm>
            <a:off x="6495976" y="1394340"/>
            <a:ext cx="2777504" cy="4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8-DEH\5-RESIDENCES AUTONOMIE\6-STRUCTURES\TRAVAUX\LE LAC\Photos nouvelle salle a manger\WP_20170523_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/>
          <a:stretch/>
        </p:blipFill>
        <p:spPr bwMode="auto">
          <a:xfrm>
            <a:off x="632520" y="1394340"/>
            <a:ext cx="2777504" cy="43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Visuels du projet de rénovation de la résidence : livraison mi-2019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Rénovation complète de la résidence Saint Laurent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r="4423"/>
          <a:stretch/>
        </p:blipFill>
        <p:spPr bwMode="auto">
          <a:xfrm>
            <a:off x="776288" y="1664606"/>
            <a:ext cx="2309688" cy="35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r="2170"/>
          <a:stretch/>
        </p:blipFill>
        <p:spPr bwMode="auto">
          <a:xfrm>
            <a:off x="3440832" y="1664607"/>
            <a:ext cx="4911452" cy="35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ccas Nxlogo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00A4BC"/>
        </a:solidFill>
        <a:ln>
          <a:noFill/>
        </a:ln>
        <a:extLs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anchor="ctr"/>
      <a:lstStyle>
        <a:defPPr algn="ctr">
          <a:defRPr sz="3200" b="1" dirty="0">
            <a:solidFill>
              <a:srgbClr val="D1CABE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Presentation-ccas Nxlogo</Template>
  <TotalTime>554</TotalTime>
  <Words>827</Words>
  <Application>Microsoft Office PowerPoint</Application>
  <PresentationFormat>Format A4 (210 x 297 mm)</PresentationFormat>
  <Paragraphs>65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Presentation-ccas Nxlogo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Grenoble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CRABIERES Emeline</dc:creator>
  <cp:lastModifiedBy>ATMANI Samia</cp:lastModifiedBy>
  <cp:revision>26</cp:revision>
  <cp:lastPrinted>2017-06-22T08:01:11Z</cp:lastPrinted>
  <dcterms:created xsi:type="dcterms:W3CDTF">2017-06-16T14:02:35Z</dcterms:created>
  <dcterms:modified xsi:type="dcterms:W3CDTF">2017-06-23T12:36:47Z</dcterms:modified>
</cp:coreProperties>
</file>